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57" r:id="rId3"/>
    <p:sldId id="258" r:id="rId4"/>
    <p:sldId id="260" r:id="rId5"/>
    <p:sldId id="277" r:id="rId6"/>
    <p:sldId id="278" r:id="rId7"/>
    <p:sldId id="294" r:id="rId8"/>
    <p:sldId id="289" r:id="rId9"/>
    <p:sldId id="292" r:id="rId10"/>
    <p:sldId id="291" r:id="rId11"/>
    <p:sldId id="293" r:id="rId12"/>
    <p:sldId id="286" r:id="rId13"/>
    <p:sldId id="284" r:id="rId14"/>
    <p:sldId id="287" r:id="rId15"/>
    <p:sldId id="290" r:id="rId16"/>
  </p:sldIdLst>
  <p:sldSz cx="16268700" cy="12204700"/>
  <p:notesSz cx="9939338" cy="68072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EFDED4"/>
    <a:srgbClr val="6C490A"/>
    <a:srgbClr val="F0D5CA"/>
    <a:srgbClr val="B8A9C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9" d="100"/>
          <a:sy n="59" d="100"/>
        </p:scale>
        <p:origin x="2574" y="14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220628" y="3783457"/>
            <a:ext cx="13833793" cy="25629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2441257" y="6834632"/>
            <a:ext cx="11392535" cy="30511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8/30/2023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8/30/2023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813752" y="2807081"/>
            <a:ext cx="7079647" cy="805510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8381650" y="2807081"/>
            <a:ext cx="7079647" cy="805510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8/30/2023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8/30/2023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8/30/2023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813752" y="488188"/>
            <a:ext cx="14647545" cy="195275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813752" y="2807081"/>
            <a:ext cx="14647545" cy="805510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5533517" y="11350371"/>
            <a:ext cx="5208016" cy="61023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813752" y="11350371"/>
            <a:ext cx="3743261" cy="61023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8/30/2023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11718036" y="11350371"/>
            <a:ext cx="3743261" cy="61023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2.jp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4.jp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hanseo.ac.kr/main.do?s=hs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16272510" cy="11250295"/>
          </a:xfrm>
          <a:custGeom>
            <a:avLst/>
            <a:gdLst/>
            <a:ahLst/>
            <a:cxnLst/>
            <a:rect l="l" t="t" r="r" b="b"/>
            <a:pathLst>
              <a:path w="16272510" h="11250295">
                <a:moveTo>
                  <a:pt x="0" y="11250168"/>
                </a:moveTo>
                <a:lnTo>
                  <a:pt x="16272001" y="11250168"/>
                </a:lnTo>
                <a:lnTo>
                  <a:pt x="16272001" y="0"/>
                </a:lnTo>
                <a:lnTo>
                  <a:pt x="0" y="0"/>
                </a:lnTo>
                <a:lnTo>
                  <a:pt x="0" y="11250168"/>
                </a:lnTo>
                <a:close/>
              </a:path>
            </a:pathLst>
          </a:custGeom>
          <a:solidFill>
            <a:srgbClr val="EFDED4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31" name="TextBox 30"/>
          <p:cNvSpPr txBox="1"/>
          <p:nvPr/>
        </p:nvSpPr>
        <p:spPr>
          <a:xfrm>
            <a:off x="2801723" y="1606550"/>
            <a:ext cx="11062644" cy="30469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96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anose="02030600000101010101" pitchFamily="18" charset="-127"/>
                <a:ea typeface="HY헤드라인M" panose="02030600000101010101" pitchFamily="18" charset="-127"/>
              </a:rPr>
              <a:t>표준현장실습학기제</a:t>
            </a:r>
            <a:endParaRPr lang="en-US" altLang="ko-KR" sz="9600" b="1" dirty="0" smtClean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pPr algn="ctr"/>
            <a:r>
              <a:rPr lang="ko-KR" altLang="en-US" sz="9600" b="1" smtClean="0">
                <a:solidFill>
                  <a:srgbClr val="6C490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anose="02030600000101010101" pitchFamily="18" charset="-127"/>
                <a:ea typeface="HY헤드라인M" panose="02030600000101010101" pitchFamily="18" charset="-127"/>
              </a:rPr>
              <a:t>안내</a:t>
            </a:r>
            <a:endParaRPr lang="ko-KR" altLang="en-US" sz="9600" b="1" dirty="0">
              <a:solidFill>
                <a:srgbClr val="6C490A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pic>
        <p:nvPicPr>
          <p:cNvPr id="5" name="그림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76242" y="11387123"/>
            <a:ext cx="2635308" cy="658827"/>
          </a:xfrm>
          <a:prstGeom prst="rect">
            <a:avLst/>
          </a:prstGeom>
        </p:spPr>
      </p:pic>
      <p:pic>
        <p:nvPicPr>
          <p:cNvPr id="6" name="그림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7609" y="5197139"/>
            <a:ext cx="13317291" cy="5509554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7" name="TextBox 6"/>
          <p:cNvSpPr txBox="1"/>
          <p:nvPr/>
        </p:nvSpPr>
        <p:spPr>
          <a:xfrm>
            <a:off x="11791950" y="5952926"/>
            <a:ext cx="2378591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2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041-660-1596</a:t>
            </a:r>
            <a:endParaRPr lang="ko-KR" altLang="en-US" sz="2200" dirty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998385" y="8159750"/>
            <a:ext cx="2669320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8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전공 직무 </a:t>
            </a:r>
            <a:endParaRPr lang="en-US" altLang="ko-KR" sz="2800" dirty="0" smtClean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r>
              <a:rPr lang="ko-KR" altLang="en-US" sz="28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경험 기회 제공</a:t>
            </a:r>
            <a:r>
              <a:rPr lang="en-US" altLang="ko-KR" sz="28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!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460171" y="5645150"/>
            <a:ext cx="144462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20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3</a:t>
            </a:r>
            <a:r>
              <a:rPr lang="ko-KR" altLang="en-US" sz="20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학년 이상</a:t>
            </a:r>
            <a:endParaRPr lang="en-US" altLang="ko-KR" sz="2000" dirty="0" smtClean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pPr algn="ctr"/>
            <a:r>
              <a:rPr lang="ko-KR" altLang="en-US" sz="20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재학생</a:t>
            </a:r>
            <a:endParaRPr lang="en-US" altLang="ko-KR" sz="2000" dirty="0" smtClean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pPr algn="ctr"/>
            <a:r>
              <a:rPr lang="ko-KR" altLang="en-US" sz="20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신청가능</a:t>
            </a:r>
            <a:r>
              <a:rPr lang="en-US" altLang="ko-KR" sz="20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!</a:t>
            </a:r>
            <a:endParaRPr lang="ko-KR" altLang="en-US" sz="2000" dirty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9" name="직사각형 448"/>
          <p:cNvSpPr/>
          <p:nvPr/>
        </p:nvSpPr>
        <p:spPr>
          <a:xfrm>
            <a:off x="-2721" y="-9979"/>
            <a:ext cx="16272001" cy="2378529"/>
          </a:xfrm>
          <a:prstGeom prst="rect">
            <a:avLst/>
          </a:prstGeom>
          <a:solidFill>
            <a:srgbClr val="EFDE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pic>
        <p:nvPicPr>
          <p:cNvPr id="447" name="그림 44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76242" y="11387123"/>
            <a:ext cx="2635308" cy="658827"/>
          </a:xfrm>
          <a:prstGeom prst="rect">
            <a:avLst/>
          </a:prstGeom>
        </p:spPr>
      </p:pic>
      <p:sp>
        <p:nvSpPr>
          <p:cNvPr id="450" name="TextBox 449"/>
          <p:cNvSpPr txBox="1"/>
          <p:nvPr/>
        </p:nvSpPr>
        <p:spPr>
          <a:xfrm>
            <a:off x="446379" y="0"/>
            <a:ext cx="14469771" cy="21544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8000" spc="-300" dirty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06</a:t>
            </a:r>
            <a:r>
              <a:rPr lang="en-US" altLang="ko-KR" sz="8000" spc="-300" dirty="0" smtClean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. </a:t>
            </a:r>
            <a:r>
              <a:rPr lang="ko-KR" altLang="en-US" sz="5400" spc="-300" dirty="0" smtClean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표준현장실습학기제 </a:t>
            </a:r>
            <a:endParaRPr lang="en-US" altLang="ko-KR" sz="5400" spc="-300" dirty="0" smtClean="0">
              <a:solidFill>
                <a:srgbClr val="6C490A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r>
              <a:rPr lang="ko-KR" altLang="en-US" sz="5400" spc="-300" dirty="0" err="1" smtClean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한서포탈</a:t>
            </a:r>
            <a:r>
              <a:rPr lang="ko-KR" altLang="en-US" sz="5400" spc="-300" dirty="0" smtClean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이용안내</a:t>
            </a:r>
            <a:r>
              <a:rPr lang="en-US" altLang="ko-KR" sz="5400" spc="-300" dirty="0" smtClean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-</a:t>
            </a:r>
            <a:r>
              <a:rPr lang="ko-KR" altLang="en-US" sz="5400" spc="-300" dirty="0" smtClean="0">
                <a:solidFill>
                  <a:schemeClr val="accent6">
                    <a:lumMod val="50000"/>
                  </a:schemeClr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현장실습 결과보고서 승인</a:t>
            </a:r>
            <a:endParaRPr lang="en-US" altLang="ko-KR" sz="5400" spc="-300" dirty="0" smtClean="0">
              <a:solidFill>
                <a:schemeClr val="accent6">
                  <a:lumMod val="50000"/>
                </a:schemeClr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0976" y="2378529"/>
            <a:ext cx="1370777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endParaRPr lang="en-US" altLang="ko-KR" sz="2400" b="1" dirty="0">
              <a:latin typeface="+mn-ea"/>
            </a:endParaRPr>
          </a:p>
          <a:p>
            <a:pPr fontAlgn="base"/>
            <a:r>
              <a:rPr lang="en-US" altLang="ko-KR" sz="2400" b="1" dirty="0">
                <a:latin typeface="+mn-ea"/>
              </a:rPr>
              <a:t>3</a:t>
            </a:r>
            <a:r>
              <a:rPr lang="en-US" altLang="ko-KR" sz="2400" b="1" dirty="0" smtClean="0">
                <a:latin typeface="+mn-ea"/>
              </a:rPr>
              <a:t>) </a:t>
            </a:r>
            <a:r>
              <a:rPr lang="en-US" altLang="ko-KR" sz="2400" b="1" dirty="0" err="1">
                <a:latin typeface="+mn-ea"/>
              </a:rPr>
              <a:t>사용자서비스</a:t>
            </a:r>
            <a:r>
              <a:rPr lang="en-US" altLang="ko-KR" sz="2400" b="1" dirty="0" smtClean="0">
                <a:latin typeface="+mn-ea"/>
              </a:rPr>
              <a:t>-</a:t>
            </a:r>
            <a:r>
              <a:rPr lang="ko-KR" altLang="en-US" sz="2400" b="1" dirty="0" smtClean="0">
                <a:latin typeface="+mn-ea"/>
              </a:rPr>
              <a:t>교수</a:t>
            </a:r>
            <a:r>
              <a:rPr lang="en-US" altLang="ko-KR" sz="2400" b="1" dirty="0" err="1" smtClean="0">
                <a:latin typeface="+mn-ea"/>
              </a:rPr>
              <a:t>서비스</a:t>
            </a:r>
            <a:r>
              <a:rPr lang="en-US" altLang="ko-KR" sz="2400" b="1" dirty="0" err="1">
                <a:latin typeface="+mn-ea"/>
              </a:rPr>
              <a:t>-현장실습</a:t>
            </a:r>
            <a:r>
              <a:rPr lang="en-US" altLang="ko-KR" sz="2400" b="1" dirty="0" smtClean="0">
                <a:latin typeface="+mn-ea"/>
              </a:rPr>
              <a:t>-</a:t>
            </a:r>
            <a:r>
              <a:rPr lang="ko-KR" altLang="en-US" sz="2400" b="1" dirty="0" smtClean="0">
                <a:latin typeface="+mn-ea"/>
              </a:rPr>
              <a:t>년도</a:t>
            </a:r>
            <a:r>
              <a:rPr lang="en-US" altLang="ko-KR" sz="2400" b="1" dirty="0" smtClean="0">
                <a:latin typeface="+mn-ea"/>
              </a:rPr>
              <a:t>/</a:t>
            </a:r>
            <a:r>
              <a:rPr lang="ko-KR" altLang="en-US" sz="2400" b="1" dirty="0" smtClean="0">
                <a:latin typeface="+mn-ea"/>
              </a:rPr>
              <a:t>학기 선택</a:t>
            </a:r>
            <a:r>
              <a:rPr lang="en-US" altLang="ko-KR" sz="2400" b="1" dirty="0" smtClean="0">
                <a:latin typeface="+mn-ea"/>
              </a:rPr>
              <a:t>-</a:t>
            </a:r>
            <a:r>
              <a:rPr lang="en-US" altLang="ko-KR" sz="2400" b="1" dirty="0" err="1" smtClean="0">
                <a:latin typeface="+mn-ea"/>
              </a:rPr>
              <a:t>현장</a:t>
            </a:r>
            <a:r>
              <a:rPr lang="ko-KR" altLang="en-US" sz="2400" b="1" dirty="0" smtClean="0">
                <a:latin typeface="+mn-ea"/>
              </a:rPr>
              <a:t>실습결과보고서승인</a:t>
            </a:r>
            <a:r>
              <a:rPr lang="en-US" altLang="ko-KR" sz="2400" b="1" dirty="0" smtClean="0">
                <a:latin typeface="+mn-ea"/>
              </a:rPr>
              <a:t>(</a:t>
            </a:r>
            <a:r>
              <a:rPr lang="ko-KR" altLang="en-US" sz="2400" b="1" dirty="0" smtClean="0">
                <a:latin typeface="+mn-ea"/>
              </a:rPr>
              <a:t>교수</a:t>
            </a:r>
            <a:r>
              <a:rPr lang="en-US" altLang="ko-KR" sz="2400" b="1" dirty="0" smtClean="0">
                <a:latin typeface="+mn-ea"/>
              </a:rPr>
              <a:t>)</a:t>
            </a:r>
          </a:p>
          <a:p>
            <a:pPr fontAlgn="base"/>
            <a:r>
              <a:rPr lang="en-US" altLang="ko-KR" sz="2400" b="1" dirty="0">
                <a:latin typeface="+mn-ea"/>
              </a:rPr>
              <a:t> </a:t>
            </a:r>
            <a:r>
              <a:rPr lang="en-US" altLang="ko-KR" sz="2400" b="1" dirty="0" smtClean="0">
                <a:latin typeface="+mn-ea"/>
              </a:rPr>
              <a:t>  * </a:t>
            </a:r>
            <a:r>
              <a:rPr lang="ko-KR" altLang="en-US" sz="2400" b="1" dirty="0" smtClean="0">
                <a:latin typeface="+mn-ea"/>
              </a:rPr>
              <a:t>작성 완료 확인 후 승인</a:t>
            </a:r>
            <a:r>
              <a:rPr lang="en-US" altLang="ko-KR" sz="2400" b="1" dirty="0" smtClean="0">
                <a:latin typeface="+mn-ea"/>
              </a:rPr>
              <a:t>-</a:t>
            </a:r>
            <a:r>
              <a:rPr lang="ko-KR" altLang="en-US" sz="2400" b="1" dirty="0" smtClean="0">
                <a:latin typeface="+mn-ea"/>
              </a:rPr>
              <a:t>꼭 저장 클릭</a:t>
            </a:r>
            <a:endParaRPr lang="ko-KR" altLang="en-US" sz="2400" b="1" dirty="0">
              <a:latin typeface="+mn-ea"/>
            </a:endParaRPr>
          </a:p>
        </p:txBody>
      </p:sp>
      <p:pic>
        <p:nvPicPr>
          <p:cNvPr id="4" name="그림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4700" y="3614111"/>
            <a:ext cx="15329649" cy="7737088"/>
          </a:xfrm>
          <a:prstGeom prst="rect">
            <a:avLst/>
          </a:prstGeom>
        </p:spPr>
      </p:pic>
      <p:sp>
        <p:nvSpPr>
          <p:cNvPr id="2" name="직사각형 1"/>
          <p:cNvSpPr/>
          <p:nvPr/>
        </p:nvSpPr>
        <p:spPr>
          <a:xfrm>
            <a:off x="666750" y="4197350"/>
            <a:ext cx="2895600" cy="381000"/>
          </a:xfrm>
          <a:prstGeom prst="rect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46954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9" name="직사각형 448"/>
          <p:cNvSpPr/>
          <p:nvPr/>
        </p:nvSpPr>
        <p:spPr>
          <a:xfrm>
            <a:off x="-2721" y="-9979"/>
            <a:ext cx="16272001" cy="2378529"/>
          </a:xfrm>
          <a:prstGeom prst="rect">
            <a:avLst/>
          </a:prstGeom>
          <a:solidFill>
            <a:srgbClr val="EFDE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pic>
        <p:nvPicPr>
          <p:cNvPr id="447" name="그림 44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76242" y="11387123"/>
            <a:ext cx="2635308" cy="658827"/>
          </a:xfrm>
          <a:prstGeom prst="rect">
            <a:avLst/>
          </a:prstGeom>
        </p:spPr>
      </p:pic>
      <p:sp>
        <p:nvSpPr>
          <p:cNvPr id="450" name="TextBox 449"/>
          <p:cNvSpPr txBox="1"/>
          <p:nvPr/>
        </p:nvSpPr>
        <p:spPr>
          <a:xfrm>
            <a:off x="446379" y="0"/>
            <a:ext cx="11802771" cy="21544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8000" spc="-300" dirty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06</a:t>
            </a:r>
            <a:r>
              <a:rPr lang="en-US" altLang="ko-KR" sz="8000" spc="-300" dirty="0" smtClean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. </a:t>
            </a:r>
            <a:r>
              <a:rPr lang="ko-KR" altLang="en-US" sz="5400" spc="-300" dirty="0" smtClean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표준현장실습학기제 </a:t>
            </a:r>
            <a:endParaRPr lang="en-US" altLang="ko-KR" sz="5400" spc="-300" dirty="0" smtClean="0">
              <a:solidFill>
                <a:srgbClr val="6C490A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r>
              <a:rPr lang="ko-KR" altLang="en-US" sz="5400" spc="-300" dirty="0" err="1" smtClean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한서포탈</a:t>
            </a:r>
            <a:r>
              <a:rPr lang="ko-KR" altLang="en-US" sz="5400" spc="-300" dirty="0" smtClean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이용안내</a:t>
            </a:r>
            <a:r>
              <a:rPr lang="en-US" altLang="ko-KR" sz="5400" spc="-300" dirty="0" smtClean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-</a:t>
            </a:r>
            <a:r>
              <a:rPr lang="ko-KR" altLang="en-US" sz="5400" spc="-300" dirty="0" smtClean="0">
                <a:solidFill>
                  <a:schemeClr val="accent6">
                    <a:lumMod val="50000"/>
                  </a:schemeClr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현장실습 평가</a:t>
            </a:r>
            <a:endParaRPr lang="en-US" altLang="ko-KR" sz="5400" spc="-300" dirty="0" smtClean="0">
              <a:solidFill>
                <a:schemeClr val="accent6">
                  <a:lumMod val="50000"/>
                </a:schemeClr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0976" y="2378529"/>
            <a:ext cx="1370777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endParaRPr lang="en-US" altLang="ko-KR" sz="2400" b="1" dirty="0">
              <a:latin typeface="+mn-ea"/>
            </a:endParaRPr>
          </a:p>
          <a:p>
            <a:pPr fontAlgn="base"/>
            <a:r>
              <a:rPr lang="en-US" altLang="ko-KR" sz="2400" b="1" dirty="0" smtClean="0">
                <a:latin typeface="+mn-ea"/>
              </a:rPr>
              <a:t>4) </a:t>
            </a:r>
            <a:r>
              <a:rPr lang="en-US" altLang="ko-KR" sz="2400" b="1" dirty="0" err="1">
                <a:latin typeface="+mn-ea"/>
              </a:rPr>
              <a:t>사용자서비스</a:t>
            </a:r>
            <a:r>
              <a:rPr lang="en-US" altLang="ko-KR" sz="2400" b="1" dirty="0" smtClean="0">
                <a:latin typeface="+mn-ea"/>
              </a:rPr>
              <a:t>-</a:t>
            </a:r>
            <a:r>
              <a:rPr lang="ko-KR" altLang="en-US" sz="2400" b="1" dirty="0" smtClean="0">
                <a:latin typeface="+mn-ea"/>
              </a:rPr>
              <a:t>교수</a:t>
            </a:r>
            <a:r>
              <a:rPr lang="en-US" altLang="ko-KR" sz="2400" b="1" dirty="0" err="1" smtClean="0">
                <a:latin typeface="+mn-ea"/>
              </a:rPr>
              <a:t>서비스</a:t>
            </a:r>
            <a:r>
              <a:rPr lang="en-US" altLang="ko-KR" sz="2400" b="1" dirty="0" err="1">
                <a:latin typeface="+mn-ea"/>
              </a:rPr>
              <a:t>-현장실습-</a:t>
            </a:r>
            <a:r>
              <a:rPr lang="en-US" altLang="ko-KR" sz="2400" b="1" dirty="0" err="1" smtClean="0">
                <a:latin typeface="+mn-ea"/>
              </a:rPr>
              <a:t>현장</a:t>
            </a:r>
            <a:r>
              <a:rPr lang="ko-KR" altLang="en-US" sz="2400" b="1" dirty="0" err="1" smtClean="0">
                <a:latin typeface="+mn-ea"/>
              </a:rPr>
              <a:t>실습평가</a:t>
            </a:r>
            <a:r>
              <a:rPr lang="en-US" altLang="ko-KR" sz="2400" b="1" dirty="0" smtClean="0">
                <a:latin typeface="+mn-ea"/>
              </a:rPr>
              <a:t>(</a:t>
            </a:r>
            <a:r>
              <a:rPr lang="ko-KR" altLang="en-US" sz="2400" b="1" dirty="0" smtClean="0">
                <a:latin typeface="+mn-ea"/>
              </a:rPr>
              <a:t>교수</a:t>
            </a:r>
            <a:r>
              <a:rPr lang="en-US" altLang="ko-KR" sz="2400" b="1" dirty="0" smtClean="0">
                <a:latin typeface="+mn-ea"/>
              </a:rPr>
              <a:t>)</a:t>
            </a:r>
          </a:p>
          <a:p>
            <a:pPr fontAlgn="base"/>
            <a:r>
              <a:rPr lang="en-US" altLang="ko-KR" sz="2400" b="1" dirty="0">
                <a:latin typeface="+mn-ea"/>
              </a:rPr>
              <a:t> </a:t>
            </a:r>
            <a:r>
              <a:rPr lang="en-US" altLang="ko-KR" sz="2400" b="1" dirty="0" smtClean="0">
                <a:latin typeface="+mn-ea"/>
              </a:rPr>
              <a:t>  </a:t>
            </a:r>
            <a:r>
              <a:rPr lang="en-US" altLang="ko-KR" sz="2400" b="1" smtClean="0">
                <a:latin typeface="+mn-ea"/>
              </a:rPr>
              <a:t>* </a:t>
            </a:r>
            <a:r>
              <a:rPr lang="ko-KR" altLang="en-US" sz="2400" b="1" smtClean="0">
                <a:latin typeface="+mn-ea"/>
              </a:rPr>
              <a:t>실습기관 </a:t>
            </a:r>
            <a:r>
              <a:rPr lang="ko-KR" altLang="en-US" sz="2400" b="1" dirty="0" smtClean="0">
                <a:latin typeface="+mn-ea"/>
              </a:rPr>
              <a:t>점수를 확인 후 참고하셔서 평가</a:t>
            </a:r>
            <a:r>
              <a:rPr lang="en-US" altLang="ko-KR" sz="2400" b="1" dirty="0" smtClean="0">
                <a:latin typeface="+mn-ea"/>
              </a:rPr>
              <a:t>-</a:t>
            </a:r>
            <a:r>
              <a:rPr lang="ko-KR" altLang="en-US" sz="2400" b="1" dirty="0" smtClean="0">
                <a:latin typeface="+mn-ea"/>
              </a:rPr>
              <a:t>꼭 저장 클릭</a:t>
            </a:r>
            <a:endParaRPr lang="ko-KR" altLang="en-US" sz="2400" b="1" dirty="0">
              <a:latin typeface="+mn-ea"/>
            </a:endParaRPr>
          </a:p>
        </p:txBody>
      </p:sp>
      <p:pic>
        <p:nvPicPr>
          <p:cNvPr id="4" name="그림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5350" y="3740150"/>
            <a:ext cx="13711009" cy="72919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1516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9" name="직사각형 448"/>
          <p:cNvSpPr/>
          <p:nvPr/>
        </p:nvSpPr>
        <p:spPr>
          <a:xfrm>
            <a:off x="-2721" y="-9979"/>
            <a:ext cx="16272001" cy="2454729"/>
          </a:xfrm>
          <a:prstGeom prst="rect">
            <a:avLst/>
          </a:prstGeom>
          <a:solidFill>
            <a:srgbClr val="EFDE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pic>
        <p:nvPicPr>
          <p:cNvPr id="447" name="그림 44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76242" y="11387123"/>
            <a:ext cx="2635308" cy="658827"/>
          </a:xfrm>
          <a:prstGeom prst="rect">
            <a:avLst/>
          </a:prstGeom>
        </p:spPr>
      </p:pic>
      <p:sp>
        <p:nvSpPr>
          <p:cNvPr id="450" name="TextBox 449"/>
          <p:cNvSpPr txBox="1"/>
          <p:nvPr/>
        </p:nvSpPr>
        <p:spPr>
          <a:xfrm>
            <a:off x="446379" y="0"/>
            <a:ext cx="14622171" cy="21544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8000" spc="-300" dirty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06</a:t>
            </a:r>
            <a:r>
              <a:rPr lang="en-US" altLang="ko-KR" sz="8000" spc="-300" dirty="0" smtClean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. </a:t>
            </a:r>
            <a:r>
              <a:rPr lang="ko-KR" altLang="en-US" sz="5400" spc="-300" dirty="0" smtClean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표준현장실습학기제 </a:t>
            </a:r>
            <a:endParaRPr lang="en-US" altLang="ko-KR" sz="5400" spc="-300" dirty="0" smtClean="0">
              <a:solidFill>
                <a:srgbClr val="6C490A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r>
              <a:rPr lang="ko-KR" altLang="en-US" sz="5400" spc="-300" dirty="0" err="1" smtClean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한서포탈</a:t>
            </a:r>
            <a:r>
              <a:rPr lang="ko-KR" altLang="en-US" sz="5400" spc="-300" dirty="0" smtClean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이용안내</a:t>
            </a:r>
            <a:r>
              <a:rPr lang="en-US" altLang="ko-KR" sz="5400" spc="-300" dirty="0" smtClean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(</a:t>
            </a:r>
            <a:r>
              <a:rPr lang="ko-KR" altLang="en-US" sz="5400" spc="-300" dirty="0" smtClean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산업체 참고용</a:t>
            </a:r>
            <a:r>
              <a:rPr lang="en-US" altLang="ko-KR" sz="5400" spc="-300" dirty="0" smtClean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)</a:t>
            </a:r>
            <a:endParaRPr lang="ko-KR" altLang="en-US" sz="6000" dirty="0">
              <a:solidFill>
                <a:srgbClr val="6C490A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pic>
        <p:nvPicPr>
          <p:cNvPr id="9" name="그림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3605" y="3559881"/>
            <a:ext cx="15251614" cy="6856377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446379" y="2769284"/>
            <a:ext cx="148609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AutoNum type="arabicParenR"/>
            </a:pPr>
            <a:r>
              <a:rPr lang="en-US" altLang="ko-KR" sz="2400" b="1" dirty="0" err="1" smtClean="0">
                <a:latin typeface="+mn-ea"/>
              </a:rPr>
              <a:t>한서</a:t>
            </a:r>
            <a:r>
              <a:rPr lang="ko-KR" altLang="en-US" sz="2400" b="1" dirty="0" smtClean="0">
                <a:latin typeface="+mn-ea"/>
              </a:rPr>
              <a:t>대학교 홈페이지 하단</a:t>
            </a:r>
            <a:r>
              <a:rPr lang="en-US" altLang="ko-KR" sz="2400" b="1" dirty="0" smtClean="0">
                <a:latin typeface="+mn-ea"/>
              </a:rPr>
              <a:t>-</a:t>
            </a:r>
            <a:r>
              <a:rPr lang="ko-KR" altLang="en-US" sz="2400" b="1" dirty="0" smtClean="0">
                <a:latin typeface="+mn-ea"/>
              </a:rPr>
              <a:t>기타 홈페이지</a:t>
            </a:r>
            <a:r>
              <a:rPr lang="en-US" altLang="ko-KR" sz="2400" b="1" dirty="0" smtClean="0">
                <a:latin typeface="+mn-ea"/>
              </a:rPr>
              <a:t>-</a:t>
            </a:r>
            <a:r>
              <a:rPr lang="ko-KR" altLang="en-US" sz="2400" b="1" smtClean="0">
                <a:latin typeface="+mn-ea"/>
              </a:rPr>
              <a:t>현장실습 실습기관 </a:t>
            </a:r>
            <a:r>
              <a:rPr lang="ko-KR" altLang="en-US" sz="2400" b="1" dirty="0" smtClean="0">
                <a:latin typeface="+mn-ea"/>
              </a:rPr>
              <a:t>가입</a:t>
            </a:r>
            <a:r>
              <a:rPr lang="en-US" altLang="ko-KR" sz="2400" b="1" dirty="0" smtClean="0">
                <a:latin typeface="+mn-ea"/>
              </a:rPr>
              <a:t>(</a:t>
            </a:r>
            <a:r>
              <a:rPr lang="ko-KR" altLang="en-US" sz="2400" b="1" dirty="0" smtClean="0">
                <a:latin typeface="+mn-ea"/>
              </a:rPr>
              <a:t>신규</a:t>
            </a:r>
            <a:r>
              <a:rPr lang="en-US" altLang="ko-KR" sz="2400" b="1" dirty="0">
                <a:latin typeface="+mn-ea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58623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9" name="직사각형 448"/>
          <p:cNvSpPr/>
          <p:nvPr/>
        </p:nvSpPr>
        <p:spPr>
          <a:xfrm>
            <a:off x="-2721" y="-9979"/>
            <a:ext cx="16272001" cy="2454729"/>
          </a:xfrm>
          <a:prstGeom prst="rect">
            <a:avLst/>
          </a:prstGeom>
          <a:solidFill>
            <a:srgbClr val="EFDE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pic>
        <p:nvPicPr>
          <p:cNvPr id="447" name="그림 44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76242" y="11387123"/>
            <a:ext cx="2635308" cy="658827"/>
          </a:xfrm>
          <a:prstGeom prst="rect">
            <a:avLst/>
          </a:prstGeom>
        </p:spPr>
      </p:pic>
      <p:sp>
        <p:nvSpPr>
          <p:cNvPr id="450" name="TextBox 449"/>
          <p:cNvSpPr txBox="1"/>
          <p:nvPr/>
        </p:nvSpPr>
        <p:spPr>
          <a:xfrm>
            <a:off x="446379" y="0"/>
            <a:ext cx="14088771" cy="21544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8000" spc="-300" dirty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06</a:t>
            </a:r>
            <a:r>
              <a:rPr lang="en-US" altLang="ko-KR" sz="8000" spc="-300" dirty="0" smtClean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. </a:t>
            </a:r>
            <a:r>
              <a:rPr lang="ko-KR" altLang="en-US" sz="5400" spc="-300" dirty="0" smtClean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표준현장실습학기제 </a:t>
            </a:r>
            <a:endParaRPr lang="en-US" altLang="ko-KR" sz="5400" spc="-300" dirty="0" smtClean="0">
              <a:solidFill>
                <a:srgbClr val="6C490A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r>
              <a:rPr lang="ko-KR" altLang="en-US" sz="5400" spc="-300" dirty="0" err="1" smtClean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한서포탈</a:t>
            </a:r>
            <a:r>
              <a:rPr lang="ko-KR" altLang="en-US" sz="5400" spc="-300" dirty="0" smtClean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</a:t>
            </a:r>
            <a:r>
              <a:rPr lang="ko-KR" altLang="en-US" sz="5400" spc="-300" smtClean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이용안내</a:t>
            </a:r>
            <a:r>
              <a:rPr lang="en-US" altLang="ko-KR" sz="5400" spc="-300" smtClean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(</a:t>
            </a:r>
            <a:r>
              <a:rPr lang="ko-KR" altLang="en-US" sz="5400" spc="-300" smtClean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실습기관 </a:t>
            </a:r>
            <a:r>
              <a:rPr lang="ko-KR" altLang="en-US" sz="5400" spc="-300" dirty="0" smtClean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참고용</a:t>
            </a:r>
            <a:r>
              <a:rPr lang="en-US" altLang="ko-KR" sz="5400" spc="-300" dirty="0" smtClean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)</a:t>
            </a:r>
            <a:endParaRPr lang="ko-KR" altLang="en-US" sz="6000" dirty="0">
              <a:solidFill>
                <a:srgbClr val="6C490A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46379" y="2830876"/>
            <a:ext cx="155991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2400" b="1" smtClean="0">
                <a:latin typeface="+mn-ea"/>
              </a:rPr>
              <a:t>1) </a:t>
            </a:r>
            <a:r>
              <a:rPr lang="en-US" altLang="ko-KR" sz="2400" b="1" dirty="0" err="1" smtClean="0">
                <a:latin typeface="+mn-ea"/>
              </a:rPr>
              <a:t>한서</a:t>
            </a:r>
            <a:r>
              <a:rPr lang="ko-KR" altLang="en-US" sz="2400" b="1" dirty="0" smtClean="0">
                <a:latin typeface="+mn-ea"/>
              </a:rPr>
              <a:t>대학교 홈페이지 하단</a:t>
            </a:r>
            <a:r>
              <a:rPr lang="en-US" altLang="ko-KR" sz="2400" b="1" dirty="0" smtClean="0">
                <a:latin typeface="+mn-ea"/>
              </a:rPr>
              <a:t>-</a:t>
            </a:r>
            <a:r>
              <a:rPr lang="ko-KR" altLang="en-US" sz="2400" b="1" dirty="0" smtClean="0">
                <a:latin typeface="+mn-ea"/>
              </a:rPr>
              <a:t>기타 홈페이지</a:t>
            </a:r>
            <a:r>
              <a:rPr lang="en-US" altLang="ko-KR" sz="2400" b="1" dirty="0" smtClean="0">
                <a:latin typeface="+mn-ea"/>
              </a:rPr>
              <a:t>-</a:t>
            </a:r>
            <a:r>
              <a:rPr lang="ko-KR" altLang="en-US" sz="2400" b="1" smtClean="0">
                <a:latin typeface="+mn-ea"/>
              </a:rPr>
              <a:t>현장실습 실습기관 </a:t>
            </a:r>
            <a:r>
              <a:rPr lang="ko-KR" altLang="en-US" sz="2400" b="1" dirty="0" smtClean="0">
                <a:latin typeface="+mn-ea"/>
              </a:rPr>
              <a:t>로그인</a:t>
            </a:r>
            <a:endParaRPr lang="en-US" altLang="ko-KR" sz="2400" b="1" dirty="0">
              <a:latin typeface="+mn-ea"/>
            </a:endParaRPr>
          </a:p>
        </p:txBody>
      </p:sp>
      <p:grpSp>
        <p:nvGrpSpPr>
          <p:cNvPr id="14" name="그룹 13"/>
          <p:cNvGrpSpPr/>
          <p:nvPr/>
        </p:nvGrpSpPr>
        <p:grpSpPr>
          <a:xfrm>
            <a:off x="819150" y="3692930"/>
            <a:ext cx="14539912" cy="7057620"/>
            <a:chOff x="819150" y="3692930"/>
            <a:chExt cx="14539912" cy="7057620"/>
          </a:xfrm>
        </p:grpSpPr>
        <p:grpSp>
          <p:nvGrpSpPr>
            <p:cNvPr id="15" name="그룹 14"/>
            <p:cNvGrpSpPr/>
            <p:nvPr/>
          </p:nvGrpSpPr>
          <p:grpSpPr>
            <a:xfrm>
              <a:off x="819150" y="3692930"/>
              <a:ext cx="14539912" cy="7057620"/>
              <a:chOff x="819150" y="3692930"/>
              <a:chExt cx="14539912" cy="7057620"/>
            </a:xfrm>
          </p:grpSpPr>
          <p:pic>
            <p:nvPicPr>
              <p:cNvPr id="17" name="그림 16"/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0644187" y="3692930"/>
                <a:ext cx="4714875" cy="4848225"/>
              </a:xfrm>
              <a:prstGeom prst="rect">
                <a:avLst/>
              </a:prstGeom>
            </p:spPr>
          </p:pic>
          <p:pic>
            <p:nvPicPr>
              <p:cNvPr id="18" name="그림 17"/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19150" y="3703802"/>
                <a:ext cx="9532494" cy="7046748"/>
              </a:xfrm>
              <a:prstGeom prst="rect">
                <a:avLst/>
              </a:prstGeom>
            </p:spPr>
          </p:pic>
          <p:cxnSp>
            <p:nvCxnSpPr>
              <p:cNvPr id="19" name="직선 화살표 연결선 18"/>
              <p:cNvCxnSpPr/>
              <p:nvPr/>
            </p:nvCxnSpPr>
            <p:spPr>
              <a:xfrm flipH="1" flipV="1">
                <a:off x="13001624" y="7931150"/>
                <a:ext cx="1" cy="1676400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0" name="TextBox 19"/>
              <p:cNvSpPr txBox="1"/>
              <p:nvPr/>
            </p:nvSpPr>
            <p:spPr>
              <a:xfrm>
                <a:off x="11896725" y="9607550"/>
                <a:ext cx="2209800" cy="646331"/>
              </a:xfrm>
              <a:prstGeom prst="rect">
                <a:avLst/>
              </a:prstGeom>
              <a:noFill/>
              <a:ln w="63500">
                <a:solidFill>
                  <a:srgbClr val="FF0000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ko-KR" altLang="en-US" b="1" dirty="0" smtClean="0">
                    <a:ln w="0"/>
                    <a:solidFill>
                      <a:srgbClr val="0000FF"/>
                    </a:solidFill>
                  </a:rPr>
                  <a:t>로그인 시 하단 </a:t>
                </a:r>
                <a:endParaRPr lang="en-US" altLang="ko-KR" b="1" dirty="0" smtClean="0">
                  <a:ln w="0"/>
                  <a:solidFill>
                    <a:srgbClr val="0000FF"/>
                  </a:solidFill>
                </a:endParaRPr>
              </a:p>
              <a:p>
                <a:pPr algn="ctr"/>
                <a:r>
                  <a:rPr lang="ko-KR" altLang="en-US" b="1" dirty="0" smtClean="0">
                    <a:ln w="0"/>
                    <a:solidFill>
                      <a:srgbClr val="0000FF"/>
                    </a:solidFill>
                  </a:rPr>
                  <a:t>검은 버튼 클릭</a:t>
                </a:r>
                <a:endParaRPr lang="ko-KR" altLang="en-US" b="1" dirty="0">
                  <a:ln w="0"/>
                  <a:solidFill>
                    <a:srgbClr val="0000FF"/>
                  </a:solidFill>
                </a:endParaRPr>
              </a:p>
            </p:txBody>
          </p:sp>
        </p:grpSp>
        <p:sp>
          <p:nvSpPr>
            <p:cNvPr id="16" name="TextBox 15"/>
            <p:cNvSpPr txBox="1"/>
            <p:nvPr/>
          </p:nvSpPr>
          <p:spPr>
            <a:xfrm>
              <a:off x="8210550" y="8845550"/>
              <a:ext cx="1905000" cy="609600"/>
            </a:xfrm>
            <a:prstGeom prst="rect">
              <a:avLst/>
            </a:prstGeom>
            <a:noFill/>
            <a:ln w="63500">
              <a:solidFill>
                <a:srgbClr val="FFFF00"/>
              </a:solidFill>
            </a:ln>
          </p:spPr>
          <p:txBody>
            <a:bodyPr wrap="square" rtlCol="0">
              <a:spAutoFit/>
            </a:bodyPr>
            <a:lstStyle/>
            <a:p>
              <a:endParaRPr lang="ko-KR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2303539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9" name="직사각형 448"/>
          <p:cNvSpPr/>
          <p:nvPr/>
        </p:nvSpPr>
        <p:spPr>
          <a:xfrm>
            <a:off x="-2721" y="-9979"/>
            <a:ext cx="16272001" cy="2378529"/>
          </a:xfrm>
          <a:prstGeom prst="rect">
            <a:avLst/>
          </a:prstGeom>
          <a:solidFill>
            <a:srgbClr val="EFDE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pic>
        <p:nvPicPr>
          <p:cNvPr id="447" name="그림 44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76242" y="11387123"/>
            <a:ext cx="2635308" cy="658827"/>
          </a:xfrm>
          <a:prstGeom prst="rect">
            <a:avLst/>
          </a:prstGeom>
        </p:spPr>
      </p:pic>
      <p:sp>
        <p:nvSpPr>
          <p:cNvPr id="450" name="TextBox 449"/>
          <p:cNvSpPr txBox="1"/>
          <p:nvPr/>
        </p:nvSpPr>
        <p:spPr>
          <a:xfrm>
            <a:off x="446379" y="0"/>
            <a:ext cx="15200565" cy="21544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8000" spc="-300" dirty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06</a:t>
            </a:r>
            <a:r>
              <a:rPr lang="en-US" altLang="ko-KR" sz="8000" spc="-300" dirty="0" smtClean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. </a:t>
            </a:r>
            <a:r>
              <a:rPr lang="ko-KR" altLang="en-US" sz="5400" spc="-300" dirty="0" smtClean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표준현장실습학기제 </a:t>
            </a:r>
            <a:endParaRPr lang="en-US" altLang="ko-KR" sz="5400" spc="-300" dirty="0" smtClean="0">
              <a:solidFill>
                <a:srgbClr val="6C490A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r>
              <a:rPr lang="ko-KR" altLang="en-US" sz="5400" spc="-300" dirty="0" err="1" smtClean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한서포탈</a:t>
            </a:r>
            <a:r>
              <a:rPr lang="ko-KR" altLang="en-US" sz="5400" spc="-300" dirty="0" smtClean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이용안내</a:t>
            </a:r>
            <a:r>
              <a:rPr lang="en-US" altLang="ko-KR" sz="5400" spc="-300" dirty="0" smtClean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(</a:t>
            </a:r>
            <a:r>
              <a:rPr lang="ko-KR" altLang="en-US" sz="5400" spc="-300" dirty="0" smtClean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산업체 참고용</a:t>
            </a:r>
            <a:r>
              <a:rPr lang="en-US" altLang="ko-KR" sz="5400" spc="-300" dirty="0" smtClean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)</a:t>
            </a:r>
            <a:endParaRPr lang="ko-KR" altLang="en-US" sz="6000" dirty="0">
              <a:solidFill>
                <a:srgbClr val="6C490A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90550" y="2520950"/>
            <a:ext cx="1505639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lnSpc>
                <a:spcPct val="150000"/>
              </a:lnSpc>
            </a:pPr>
            <a:r>
              <a:rPr lang="en-US" altLang="ko-KR" sz="2400" b="1" dirty="0">
                <a:latin typeface="+mn-ea"/>
              </a:rPr>
              <a:t>2</a:t>
            </a:r>
            <a:r>
              <a:rPr lang="en-US" altLang="ko-KR" sz="2400" b="1" smtClean="0">
                <a:latin typeface="+mn-ea"/>
              </a:rPr>
              <a:t>) </a:t>
            </a:r>
            <a:r>
              <a:rPr lang="ko-KR" altLang="en-US" sz="2400" b="1" smtClean="0">
                <a:latin typeface="+mn-ea"/>
              </a:rPr>
              <a:t>현장실습 실습기관 </a:t>
            </a:r>
            <a:r>
              <a:rPr lang="ko-KR" altLang="en-US" sz="2400" b="1" dirty="0" smtClean="0">
                <a:latin typeface="+mn-ea"/>
              </a:rPr>
              <a:t>로그인 </a:t>
            </a:r>
            <a:r>
              <a:rPr lang="en-US" altLang="ko-KR" sz="2400" b="1" dirty="0" smtClean="0">
                <a:latin typeface="+mn-ea"/>
              </a:rPr>
              <a:t>– </a:t>
            </a:r>
            <a:r>
              <a:rPr lang="ko-KR" altLang="en-US" sz="2400" b="1" dirty="0" smtClean="0">
                <a:latin typeface="+mn-ea"/>
              </a:rPr>
              <a:t>사용자서비스 </a:t>
            </a:r>
            <a:r>
              <a:rPr lang="en-US" altLang="ko-KR" sz="2400" b="1" smtClean="0">
                <a:latin typeface="+mn-ea"/>
              </a:rPr>
              <a:t>– </a:t>
            </a:r>
            <a:r>
              <a:rPr lang="ko-KR" altLang="en-US" sz="2400" b="1" smtClean="0">
                <a:latin typeface="+mn-ea"/>
              </a:rPr>
              <a:t>실습기관서비스 </a:t>
            </a:r>
            <a:r>
              <a:rPr lang="en-US" altLang="ko-KR" sz="2400" b="1" dirty="0" smtClean="0">
                <a:latin typeface="+mn-ea"/>
              </a:rPr>
              <a:t>– </a:t>
            </a:r>
            <a:r>
              <a:rPr lang="ko-KR" altLang="en-US" sz="2400" b="1" smtClean="0">
                <a:latin typeface="+mn-ea"/>
              </a:rPr>
              <a:t>현장실습공고</a:t>
            </a:r>
            <a:r>
              <a:rPr lang="en-US" altLang="ko-KR" sz="2400" b="1" smtClean="0">
                <a:latin typeface="+mn-ea"/>
              </a:rPr>
              <a:t>(</a:t>
            </a:r>
            <a:r>
              <a:rPr lang="ko-KR" altLang="en-US" sz="2400" b="1" smtClean="0">
                <a:latin typeface="+mn-ea"/>
              </a:rPr>
              <a:t>실습기관</a:t>
            </a:r>
            <a:r>
              <a:rPr lang="en-US" altLang="ko-KR" sz="2400" b="1" smtClean="0">
                <a:latin typeface="+mn-ea"/>
              </a:rPr>
              <a:t>)</a:t>
            </a:r>
            <a:endParaRPr lang="en-US" altLang="ko-KR" sz="2400" b="1" dirty="0" smtClean="0">
              <a:latin typeface="+mn-ea"/>
            </a:endParaRPr>
          </a:p>
          <a:p>
            <a:pPr fontAlgn="base">
              <a:lnSpc>
                <a:spcPct val="150000"/>
              </a:lnSpc>
            </a:pPr>
            <a:r>
              <a:rPr lang="en-US" altLang="ko-KR" sz="2400" b="1" dirty="0">
                <a:latin typeface="+mn-ea"/>
              </a:rPr>
              <a:t> </a:t>
            </a:r>
            <a:r>
              <a:rPr lang="en-US" altLang="ko-KR" sz="2400" b="1" dirty="0" smtClean="0">
                <a:latin typeface="+mn-ea"/>
              </a:rPr>
              <a:t> * </a:t>
            </a:r>
            <a:r>
              <a:rPr lang="ko-KR" altLang="en-US" sz="2400" b="1" dirty="0" smtClean="0">
                <a:latin typeface="+mn-ea"/>
              </a:rPr>
              <a:t>실습운영계획서 신규 누르시고 운영 주차 모두 작성</a:t>
            </a:r>
            <a:r>
              <a:rPr lang="en-US" altLang="ko-KR" sz="2400" b="1" dirty="0" smtClean="0">
                <a:latin typeface="+mn-ea"/>
              </a:rPr>
              <a:t>(</a:t>
            </a:r>
            <a:r>
              <a:rPr lang="ko-KR" altLang="en-US" sz="2400" b="1" dirty="0" smtClean="0">
                <a:latin typeface="+mn-ea"/>
              </a:rPr>
              <a:t>하계</a:t>
            </a:r>
            <a:r>
              <a:rPr lang="en-US" altLang="ko-KR" sz="2400" b="1" dirty="0" smtClean="0">
                <a:latin typeface="+mn-ea"/>
              </a:rPr>
              <a:t>/</a:t>
            </a:r>
            <a:r>
              <a:rPr lang="ko-KR" altLang="en-US" sz="2400" b="1" dirty="0" smtClean="0">
                <a:latin typeface="+mn-ea"/>
              </a:rPr>
              <a:t>동계</a:t>
            </a:r>
            <a:r>
              <a:rPr lang="en-US" altLang="ko-KR" sz="2400" b="1" dirty="0" smtClean="0">
                <a:latin typeface="+mn-ea"/>
              </a:rPr>
              <a:t>: 1</a:t>
            </a:r>
            <a:r>
              <a:rPr lang="ko-KR" altLang="en-US" sz="2400" b="1" dirty="0" smtClean="0">
                <a:latin typeface="+mn-ea"/>
              </a:rPr>
              <a:t>개월</a:t>
            </a:r>
            <a:r>
              <a:rPr lang="en-US" altLang="ko-KR" sz="2400" b="1" dirty="0" smtClean="0">
                <a:latin typeface="+mn-ea"/>
              </a:rPr>
              <a:t>/8</a:t>
            </a:r>
            <a:r>
              <a:rPr lang="ko-KR" altLang="en-US" sz="2400" b="1" dirty="0" smtClean="0">
                <a:latin typeface="+mn-ea"/>
              </a:rPr>
              <a:t>주</a:t>
            </a:r>
            <a:r>
              <a:rPr lang="en-US" altLang="ko-KR" sz="2400" b="1" dirty="0" smtClean="0">
                <a:latin typeface="+mn-ea"/>
              </a:rPr>
              <a:t>, 1/2</a:t>
            </a:r>
            <a:r>
              <a:rPr lang="ko-KR" altLang="en-US" sz="2400" b="1" dirty="0" smtClean="0">
                <a:latin typeface="+mn-ea"/>
              </a:rPr>
              <a:t>학기</a:t>
            </a:r>
            <a:r>
              <a:rPr lang="en-US" altLang="ko-KR" sz="2400" b="1" dirty="0" smtClean="0">
                <a:latin typeface="+mn-ea"/>
              </a:rPr>
              <a:t>: 12</a:t>
            </a:r>
            <a:r>
              <a:rPr lang="ko-KR" altLang="en-US" sz="2400" b="1" dirty="0" smtClean="0">
                <a:latin typeface="+mn-ea"/>
              </a:rPr>
              <a:t>주</a:t>
            </a:r>
            <a:r>
              <a:rPr lang="en-US" altLang="ko-KR" sz="2400" b="1" dirty="0" smtClean="0">
                <a:latin typeface="+mn-ea"/>
              </a:rPr>
              <a:t>/15</a:t>
            </a:r>
            <a:r>
              <a:rPr lang="ko-KR" altLang="en-US" sz="2400" b="1" dirty="0" smtClean="0">
                <a:latin typeface="+mn-ea"/>
              </a:rPr>
              <a:t>주</a:t>
            </a:r>
            <a:r>
              <a:rPr lang="en-US" altLang="ko-KR" sz="2400" b="1" dirty="0" smtClean="0">
                <a:latin typeface="+mn-ea"/>
              </a:rPr>
              <a:t>)</a:t>
            </a:r>
            <a:endParaRPr lang="ko-KR" altLang="en-US" sz="2400" b="1" dirty="0">
              <a:latin typeface="+mn-ea"/>
            </a:endParaRPr>
          </a:p>
        </p:txBody>
      </p:sp>
      <p:grpSp>
        <p:nvGrpSpPr>
          <p:cNvPr id="9" name="그룹 8"/>
          <p:cNvGrpSpPr/>
          <p:nvPr/>
        </p:nvGrpSpPr>
        <p:grpSpPr>
          <a:xfrm>
            <a:off x="742950" y="3746021"/>
            <a:ext cx="15263264" cy="7273449"/>
            <a:chOff x="742950" y="3746021"/>
            <a:chExt cx="15263264" cy="7273449"/>
          </a:xfrm>
        </p:grpSpPr>
        <p:grpSp>
          <p:nvGrpSpPr>
            <p:cNvPr id="10" name="그룹 9"/>
            <p:cNvGrpSpPr/>
            <p:nvPr/>
          </p:nvGrpSpPr>
          <p:grpSpPr>
            <a:xfrm>
              <a:off x="742950" y="3746021"/>
              <a:ext cx="15263264" cy="7273449"/>
              <a:chOff x="742950" y="3746021"/>
              <a:chExt cx="15263264" cy="7273449"/>
            </a:xfrm>
          </p:grpSpPr>
          <p:pic>
            <p:nvPicPr>
              <p:cNvPr id="14" name="그림 13"/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42950" y="3746021"/>
                <a:ext cx="14903994" cy="7273449"/>
              </a:xfrm>
              <a:prstGeom prst="rect">
                <a:avLst/>
              </a:prstGeom>
            </p:spPr>
          </p:pic>
          <p:pic>
            <p:nvPicPr>
              <p:cNvPr id="15" name="그림 14"/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086349" y="9193376"/>
                <a:ext cx="10919865" cy="1826094"/>
              </a:xfrm>
              <a:prstGeom prst="rect">
                <a:avLst/>
              </a:prstGeom>
            </p:spPr>
          </p:pic>
        </p:grpSp>
        <p:grpSp>
          <p:nvGrpSpPr>
            <p:cNvPr id="11" name="그룹 10"/>
            <p:cNvGrpSpPr/>
            <p:nvPr/>
          </p:nvGrpSpPr>
          <p:grpSpPr>
            <a:xfrm>
              <a:off x="8972550" y="3841333"/>
              <a:ext cx="2895600" cy="2794417"/>
              <a:chOff x="9048750" y="3760254"/>
              <a:chExt cx="2895600" cy="2794417"/>
            </a:xfrm>
          </p:grpSpPr>
          <p:sp>
            <p:nvSpPr>
              <p:cNvPr id="12" name="TextBox 11"/>
              <p:cNvSpPr txBox="1"/>
              <p:nvPr/>
            </p:nvSpPr>
            <p:spPr>
              <a:xfrm>
                <a:off x="9048750" y="3760254"/>
                <a:ext cx="2895600" cy="923330"/>
              </a:xfrm>
              <a:prstGeom prst="rect">
                <a:avLst/>
              </a:prstGeom>
              <a:noFill/>
              <a:ln w="63500">
                <a:solidFill>
                  <a:srgbClr val="FF0000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ko-KR" altLang="en-US" b="1" smtClean="0">
                    <a:ln w="0"/>
                    <a:solidFill>
                      <a:srgbClr val="0000FF"/>
                    </a:solidFill>
                  </a:rPr>
                  <a:t>실습종료 후 지원금 학교에 신청 할 기관 꼭 체트</a:t>
                </a:r>
                <a:endParaRPr lang="en-US" altLang="ko-KR" b="1" smtClean="0">
                  <a:ln w="0"/>
                  <a:solidFill>
                    <a:srgbClr val="0000FF"/>
                  </a:solidFill>
                </a:endParaRPr>
              </a:p>
              <a:p>
                <a:pPr algn="ctr"/>
                <a:r>
                  <a:rPr lang="ko-KR" altLang="en-US" b="1" smtClean="0">
                    <a:ln w="0"/>
                    <a:solidFill>
                      <a:srgbClr val="0000FF"/>
                    </a:solidFill>
                  </a:rPr>
                  <a:t>공고 미 신청시 지급 불가</a:t>
                </a:r>
                <a:endParaRPr lang="ko-KR" altLang="en-US" b="1" dirty="0">
                  <a:ln w="0"/>
                  <a:solidFill>
                    <a:srgbClr val="0000FF"/>
                  </a:solidFill>
                </a:endParaRPr>
              </a:p>
            </p:txBody>
          </p:sp>
          <p:cxnSp>
            <p:nvCxnSpPr>
              <p:cNvPr id="13" name="직선 화살표 연결선 12"/>
              <p:cNvCxnSpPr>
                <a:stCxn id="12" idx="2"/>
              </p:cNvCxnSpPr>
              <p:nvPr/>
            </p:nvCxnSpPr>
            <p:spPr>
              <a:xfrm>
                <a:off x="10496550" y="4683584"/>
                <a:ext cx="342900" cy="1871087"/>
              </a:xfrm>
              <a:prstGeom prst="straightConnector1">
                <a:avLst/>
              </a:prstGeom>
              <a:ln w="38100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1444760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16272510" cy="11250295"/>
          </a:xfrm>
          <a:custGeom>
            <a:avLst/>
            <a:gdLst/>
            <a:ahLst/>
            <a:cxnLst/>
            <a:rect l="l" t="t" r="r" b="b"/>
            <a:pathLst>
              <a:path w="16272510" h="11250295">
                <a:moveTo>
                  <a:pt x="0" y="11250168"/>
                </a:moveTo>
                <a:lnTo>
                  <a:pt x="16272001" y="11250168"/>
                </a:lnTo>
                <a:lnTo>
                  <a:pt x="16272001" y="0"/>
                </a:lnTo>
                <a:lnTo>
                  <a:pt x="0" y="0"/>
                </a:lnTo>
                <a:lnTo>
                  <a:pt x="0" y="11250168"/>
                </a:lnTo>
                <a:close/>
              </a:path>
            </a:pathLst>
          </a:custGeom>
          <a:solidFill>
            <a:srgbClr val="EFDED4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31" name="TextBox 30"/>
          <p:cNvSpPr txBox="1"/>
          <p:nvPr/>
        </p:nvSpPr>
        <p:spPr>
          <a:xfrm>
            <a:off x="5238750" y="2520950"/>
            <a:ext cx="6596679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9600" b="1" dirty="0" smtClean="0">
                <a:solidFill>
                  <a:schemeClr val="accent6">
                    <a:lumMod val="50000"/>
                  </a:schemeClr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감사합니다</a:t>
            </a:r>
            <a:r>
              <a:rPr lang="en-US" altLang="ko-KR" sz="9600" b="1" dirty="0" smtClean="0">
                <a:solidFill>
                  <a:schemeClr val="accent6">
                    <a:lumMod val="50000"/>
                  </a:schemeClr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.</a:t>
            </a:r>
            <a:endParaRPr lang="ko-KR" altLang="en-US" sz="9600" b="1" dirty="0">
              <a:solidFill>
                <a:srgbClr val="6C490A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pic>
        <p:nvPicPr>
          <p:cNvPr id="5" name="그림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76242" y="11387123"/>
            <a:ext cx="2635308" cy="658827"/>
          </a:xfrm>
          <a:prstGeom prst="rect">
            <a:avLst/>
          </a:prstGeom>
        </p:spPr>
      </p:pic>
      <p:pic>
        <p:nvPicPr>
          <p:cNvPr id="3" name="그림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17842" y="4730750"/>
            <a:ext cx="10058400" cy="56360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0390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직사각형 93"/>
          <p:cNvSpPr/>
          <p:nvPr/>
        </p:nvSpPr>
        <p:spPr>
          <a:xfrm>
            <a:off x="-17668" y="0"/>
            <a:ext cx="5535325" cy="12204700"/>
          </a:xfrm>
          <a:prstGeom prst="rect">
            <a:avLst/>
          </a:prstGeom>
          <a:solidFill>
            <a:srgbClr val="EFDE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pic>
        <p:nvPicPr>
          <p:cNvPr id="93" name="그림 9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67625" y="8064611"/>
            <a:ext cx="6005741" cy="4135553"/>
          </a:xfrm>
          <a:prstGeom prst="rect">
            <a:avLst/>
          </a:prstGeom>
        </p:spPr>
      </p:pic>
      <p:sp>
        <p:nvSpPr>
          <p:cNvPr id="95" name="TextBox 94"/>
          <p:cNvSpPr txBox="1"/>
          <p:nvPr/>
        </p:nvSpPr>
        <p:spPr>
          <a:xfrm>
            <a:off x="7271029" y="3084881"/>
            <a:ext cx="8440131" cy="69865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lnSpc>
                <a:spcPct val="200000"/>
              </a:lnSpc>
            </a:pPr>
            <a:r>
              <a:rPr lang="en-US" altLang="ko-KR" sz="32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1. </a:t>
            </a:r>
            <a:r>
              <a:rPr lang="ko-KR" altLang="en-US" sz="32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교육부 표준현장실습학기제 주요 내용</a:t>
            </a:r>
          </a:p>
          <a:p>
            <a:pPr fontAlgn="base">
              <a:lnSpc>
                <a:spcPct val="200000"/>
              </a:lnSpc>
            </a:pPr>
            <a:r>
              <a:rPr lang="en-US" altLang="ko-KR" sz="32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2. </a:t>
            </a:r>
            <a:r>
              <a:rPr lang="ko-KR" altLang="en-US" sz="32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표준현장실습학기제 </a:t>
            </a:r>
            <a:r>
              <a:rPr lang="ko-KR" altLang="en-US" sz="3200" dirty="0" err="1">
                <a:latin typeface="HY헤드라인M" panose="02030600000101010101" pitchFamily="18" charset="-127"/>
                <a:ea typeface="HY헤드라인M" panose="02030600000101010101" pitchFamily="18" charset="-127"/>
              </a:rPr>
              <a:t>모집안내</a:t>
            </a:r>
            <a:endParaRPr lang="ko-KR" altLang="en-US" sz="3200" dirty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pPr fontAlgn="base">
              <a:lnSpc>
                <a:spcPct val="200000"/>
              </a:lnSpc>
            </a:pPr>
            <a:r>
              <a:rPr lang="en-US" altLang="ko-KR" sz="32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3. </a:t>
            </a:r>
            <a:r>
              <a:rPr lang="ko-KR" altLang="en-US" sz="32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표준현장실습학기제 </a:t>
            </a:r>
            <a:r>
              <a:rPr lang="ko-KR" altLang="en-US" sz="32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운영절차</a:t>
            </a:r>
            <a:endParaRPr lang="en-US" altLang="ko-KR" sz="3200" dirty="0" smtClean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pPr fontAlgn="base">
              <a:lnSpc>
                <a:spcPct val="200000"/>
              </a:lnSpc>
            </a:pPr>
            <a:r>
              <a:rPr lang="en-US" altLang="ko-KR" sz="32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4. </a:t>
            </a:r>
            <a:r>
              <a:rPr lang="ko-KR" altLang="en-US" sz="32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표준현장실습학기제 </a:t>
            </a:r>
            <a:r>
              <a:rPr lang="ko-KR" altLang="en-US" sz="32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유의사항</a:t>
            </a:r>
            <a:endParaRPr lang="en-US" altLang="ko-KR" sz="3200" dirty="0" smtClean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pPr fontAlgn="base">
              <a:lnSpc>
                <a:spcPct val="200000"/>
              </a:lnSpc>
            </a:pPr>
            <a:r>
              <a:rPr lang="en-US" altLang="ko-KR" sz="32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5. </a:t>
            </a:r>
            <a:r>
              <a:rPr lang="ko-KR" altLang="en-US" sz="32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표준현장실습학기제 운영지원 및 변경사항</a:t>
            </a:r>
            <a:endParaRPr lang="ko-KR" altLang="en-US" sz="3200" dirty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pPr fontAlgn="base">
              <a:lnSpc>
                <a:spcPct val="200000"/>
              </a:lnSpc>
            </a:pPr>
            <a:r>
              <a:rPr lang="en-US" altLang="ko-KR" sz="32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6</a:t>
            </a:r>
            <a:r>
              <a:rPr lang="en-US" altLang="ko-KR" sz="32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. </a:t>
            </a:r>
            <a:r>
              <a:rPr lang="ko-KR" altLang="en-US" sz="32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표준현장실습학기제 </a:t>
            </a:r>
            <a:r>
              <a:rPr lang="ko-KR" altLang="en-US" sz="3200" dirty="0" err="1">
                <a:latin typeface="HY헤드라인M" panose="02030600000101010101" pitchFamily="18" charset="-127"/>
                <a:ea typeface="HY헤드라인M" panose="02030600000101010101" pitchFamily="18" charset="-127"/>
              </a:rPr>
              <a:t>한서포탈</a:t>
            </a:r>
            <a:r>
              <a:rPr lang="ko-KR" altLang="en-US" sz="32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 이용안내</a:t>
            </a:r>
          </a:p>
          <a:p>
            <a:pPr>
              <a:lnSpc>
                <a:spcPct val="200000"/>
              </a:lnSpc>
            </a:pPr>
            <a:endParaRPr lang="ko-KR" altLang="en-US" sz="3200" dirty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pic>
        <p:nvPicPr>
          <p:cNvPr id="97" name="그림 9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76242" y="11387123"/>
            <a:ext cx="2635308" cy="658827"/>
          </a:xfrm>
          <a:prstGeom prst="rect">
            <a:avLst/>
          </a:prstGeom>
        </p:spPr>
      </p:pic>
      <p:sp>
        <p:nvSpPr>
          <p:cNvPr id="98" name="TextBox 97"/>
          <p:cNvSpPr txBox="1"/>
          <p:nvPr/>
        </p:nvSpPr>
        <p:spPr>
          <a:xfrm>
            <a:off x="1204030" y="2673350"/>
            <a:ext cx="326243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7200" dirty="0" smtClean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목   록 </a:t>
            </a:r>
            <a:endParaRPr lang="ko-KR" altLang="en-US" sz="7200" dirty="0">
              <a:solidFill>
                <a:srgbClr val="6C490A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9" name="직사각형 448"/>
          <p:cNvSpPr/>
          <p:nvPr/>
        </p:nvSpPr>
        <p:spPr>
          <a:xfrm>
            <a:off x="0" y="0"/>
            <a:ext cx="16272001" cy="4101477"/>
          </a:xfrm>
          <a:prstGeom prst="rect">
            <a:avLst/>
          </a:prstGeom>
          <a:solidFill>
            <a:srgbClr val="EFDE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pic>
        <p:nvPicPr>
          <p:cNvPr id="447" name="그림 44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76242" y="11387123"/>
            <a:ext cx="2635308" cy="658827"/>
          </a:xfrm>
          <a:prstGeom prst="rect">
            <a:avLst/>
          </a:prstGeom>
        </p:spPr>
      </p:pic>
      <p:sp>
        <p:nvSpPr>
          <p:cNvPr id="450" name="TextBox 449"/>
          <p:cNvSpPr txBox="1"/>
          <p:nvPr/>
        </p:nvSpPr>
        <p:spPr>
          <a:xfrm>
            <a:off x="827378" y="259738"/>
            <a:ext cx="9592971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8000" dirty="0" smtClean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01</a:t>
            </a:r>
            <a:r>
              <a:rPr lang="en-US" altLang="ko-KR" sz="8000" dirty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. </a:t>
            </a:r>
            <a:endParaRPr lang="en-US" altLang="ko-KR" sz="8000" dirty="0" smtClean="0">
              <a:solidFill>
                <a:srgbClr val="6C490A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r>
              <a:rPr lang="ko-KR" altLang="en-US" sz="6000" dirty="0" smtClean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교육부 </a:t>
            </a:r>
            <a:r>
              <a:rPr lang="ko-KR" altLang="en-US" sz="6000" dirty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표준현장실습학기제 주요 </a:t>
            </a:r>
            <a:r>
              <a:rPr lang="ko-KR" altLang="en-US" sz="6000" dirty="0" smtClean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내용</a:t>
            </a:r>
            <a:endParaRPr lang="ko-KR" altLang="en-US" sz="6000" dirty="0">
              <a:solidFill>
                <a:srgbClr val="6C490A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graphicFrame>
        <p:nvGraphicFramePr>
          <p:cNvPr id="451" name="표 45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77728762"/>
              </p:ext>
            </p:extLst>
          </p:nvPr>
        </p:nvGraphicFramePr>
        <p:xfrm>
          <a:off x="666750" y="5035550"/>
          <a:ext cx="14975084" cy="5562600"/>
        </p:xfrm>
        <a:graphic>
          <a:graphicData uri="http://schemas.openxmlformats.org/drawingml/2006/table">
            <a:tbl>
              <a:tblPr/>
              <a:tblGrid>
                <a:gridCol w="3048000">
                  <a:extLst>
                    <a:ext uri="{9D8B030D-6E8A-4147-A177-3AD203B41FA5}">
                      <a16:colId xmlns:a16="http://schemas.microsoft.com/office/drawing/2014/main" val="2123745644"/>
                    </a:ext>
                  </a:extLst>
                </a:gridCol>
                <a:gridCol w="11927084">
                  <a:extLst>
                    <a:ext uri="{9D8B030D-6E8A-4147-A177-3AD203B41FA5}">
                      <a16:colId xmlns:a16="http://schemas.microsoft.com/office/drawing/2014/main" val="606166971"/>
                    </a:ext>
                  </a:extLst>
                </a:gridCol>
              </a:tblGrid>
              <a:tr h="1390650"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표준현장실습학기제</a:t>
                      </a:r>
                    </a:p>
                  </a:txBody>
                  <a:tcPr marL="101671" marR="101671" marT="28109" marB="28109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용어의 개선</a:t>
                      </a:r>
                      <a:r>
                        <a:rPr lang="en-US" altLang="ko-KR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! </a:t>
                      </a:r>
                      <a:r>
                        <a:rPr lang="ko-KR" altLang="en-US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수업의 형태로 운영되는 사항을“ </a:t>
                      </a:r>
                      <a:r>
                        <a:rPr lang="ko-KR" altLang="en-US" sz="2000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표준현장실습학기제”라는</a:t>
                      </a:r>
                      <a:r>
                        <a:rPr lang="ko-KR" altLang="en-US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용어로 단일화</a:t>
                      </a:r>
                    </a:p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▶표준현장실습학기제</a:t>
                      </a:r>
                      <a:r>
                        <a:rPr lang="en-US" altLang="ko-KR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: </a:t>
                      </a:r>
                      <a:r>
                        <a:rPr lang="ko-KR" altLang="en-US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「고등교육법」 및 「</a:t>
                      </a:r>
                      <a:r>
                        <a:rPr lang="ko-KR" altLang="en-US" sz="2000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산학협력법」에</a:t>
                      </a:r>
                      <a:r>
                        <a:rPr lang="ko-KR" altLang="en-US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따른 표준화 된 운영</a:t>
                      </a:r>
                      <a:r>
                        <a:rPr lang="en-US" altLang="ko-KR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(Co-op) </a:t>
                      </a:r>
                      <a:endParaRPr lang="ko-KR" altLang="en-US" sz="20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101671" marR="101671" marT="28109" marB="28109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9815940"/>
                  </a:ext>
                </a:extLst>
              </a:tr>
              <a:tr h="1390650"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2000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실습지원비</a:t>
                      </a:r>
                      <a:r>
                        <a:rPr lang="ko-KR" altLang="en-US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</a:t>
                      </a:r>
                      <a:r>
                        <a:rPr lang="ko-KR" altLang="en-US" sz="2000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의무지급</a:t>
                      </a:r>
                      <a:endParaRPr lang="ko-KR" altLang="en-US" sz="20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101671" marR="101671" marT="28109" marB="28109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[</a:t>
                      </a:r>
                      <a:r>
                        <a:rPr lang="ko-KR" altLang="en-US" sz="2000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기업→학생지급</a:t>
                      </a:r>
                      <a:r>
                        <a:rPr lang="en-US" altLang="ko-KR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] (</a:t>
                      </a:r>
                      <a:r>
                        <a:rPr lang="ko-KR" altLang="en-US" sz="2000" kern="0" spc="0" dirty="0" err="1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총실습시간</a:t>
                      </a:r>
                      <a:r>
                        <a:rPr lang="en-US" altLang="ko-KR" sz="20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+</a:t>
                      </a:r>
                      <a:r>
                        <a:rPr lang="ko-KR" altLang="en-US" sz="20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교육시간</a:t>
                      </a:r>
                      <a:r>
                        <a:rPr lang="en-US" altLang="ko-KR" sz="20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+</a:t>
                      </a:r>
                      <a:r>
                        <a:rPr lang="ko-KR" altLang="en-US" sz="20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휴게시간</a:t>
                      </a:r>
                      <a:r>
                        <a:rPr lang="en-US" altLang="ko-KR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=</a:t>
                      </a:r>
                      <a:r>
                        <a:rPr lang="ko-KR" altLang="en-US" sz="2000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실습지원비</a:t>
                      </a:r>
                      <a:r>
                        <a:rPr lang="en-US" altLang="ko-KR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)</a:t>
                      </a:r>
                      <a:endParaRPr lang="ko-KR" altLang="en-US" sz="20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▶</a:t>
                      </a:r>
                      <a:r>
                        <a:rPr lang="ko-KR" altLang="en-US" sz="2000" b="1" kern="0" spc="0" dirty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</a:rPr>
                        <a:t>표준현장실습학기제</a:t>
                      </a:r>
                      <a:r>
                        <a:rPr lang="en-US" altLang="ko-KR" sz="2000" b="1" kern="0" spc="0" dirty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</a:rPr>
                        <a:t>: </a:t>
                      </a:r>
                      <a:r>
                        <a:rPr lang="ko-KR" altLang="en-US" sz="2000" b="1" kern="0" spc="0" dirty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</a:rPr>
                        <a:t>최저임금기준 </a:t>
                      </a:r>
                      <a:r>
                        <a:rPr lang="en-US" altLang="ko-KR" sz="2000" b="1" kern="0" spc="0" dirty="0" smtClean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</a:rPr>
                        <a:t>100% </a:t>
                      </a:r>
                      <a:r>
                        <a:rPr lang="ko-KR" altLang="en-US" sz="2000" b="1" kern="0" spc="0" dirty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</a:rPr>
                        <a:t>이상 </a:t>
                      </a:r>
                      <a:r>
                        <a:rPr lang="ko-KR" altLang="en-US" sz="2000" b="1" kern="0" spc="0" dirty="0" smtClean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</a:rPr>
                        <a:t>지급</a:t>
                      </a:r>
                      <a:r>
                        <a:rPr lang="en-US" altLang="ko-KR" sz="2000" b="1" kern="0" spc="0" dirty="0" smtClean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2000" b="1" kern="0" spc="0" dirty="0" smtClean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</a:rPr>
                        <a:t>학교 </a:t>
                      </a:r>
                      <a:r>
                        <a:rPr lang="en-US" altLang="ko-KR" sz="2000" b="1" kern="0" spc="0" dirty="0" smtClean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</a:rPr>
                        <a:t>25%</a:t>
                      </a:r>
                      <a:r>
                        <a:rPr lang="ko-KR" altLang="en-US" sz="2000" b="1" kern="0" spc="0" dirty="0" smtClean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</a:rPr>
                        <a:t> →산업체 요청 시 지급</a:t>
                      </a:r>
                      <a:r>
                        <a:rPr lang="en-US" altLang="ko-KR" sz="2000" b="1" kern="0" spc="0" dirty="0" smtClean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</a:rPr>
                        <a:t>)</a:t>
                      </a:r>
                      <a:endParaRPr lang="ko-KR" altLang="en-US" sz="2000" b="1" kern="0" spc="0" dirty="0">
                        <a:solidFill>
                          <a:srgbClr val="0000FF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101671" marR="101671" marT="28109" marB="28109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11676701"/>
                  </a:ext>
                </a:extLst>
              </a:tr>
              <a:tr h="1390650"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교육시간 </a:t>
                      </a:r>
                      <a:r>
                        <a:rPr lang="ko-KR" altLang="en-US" sz="2000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필수배정</a:t>
                      </a:r>
                      <a:endParaRPr lang="ko-KR" altLang="en-US" sz="20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101671" marR="101671" marT="28109" marB="28109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직무에 부합하는 운영계획을 수립하고</a:t>
                      </a:r>
                      <a:r>
                        <a:rPr lang="en-US" altLang="ko-KR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교육 및 점검</a:t>
                      </a:r>
                      <a:r>
                        <a:rPr lang="en-US" altLang="ko-KR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지도 등의 시간을 </a:t>
                      </a:r>
                      <a:r>
                        <a:rPr lang="ko-KR" altLang="en-US" sz="20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배정</a:t>
                      </a:r>
                      <a:r>
                        <a:rPr lang="en-US" altLang="ko-KR" sz="20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!(</a:t>
                      </a:r>
                      <a:r>
                        <a:rPr lang="ko-KR" altLang="en-US" sz="20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필수</a:t>
                      </a:r>
                      <a:r>
                        <a:rPr lang="en-US" altLang="ko-KR" sz="20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)</a:t>
                      </a:r>
                      <a:endParaRPr lang="ko-KR" altLang="en-US" sz="20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▶</a:t>
                      </a:r>
                      <a:r>
                        <a:rPr lang="ko-KR" altLang="en-US" sz="2000" b="1" kern="0" spc="0" dirty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</a:rPr>
                        <a:t>표준현장실습학기제</a:t>
                      </a:r>
                      <a:r>
                        <a:rPr lang="en-US" altLang="ko-KR" sz="2000" b="1" kern="0" spc="0" dirty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</a:rPr>
                        <a:t>: </a:t>
                      </a:r>
                      <a:r>
                        <a:rPr lang="ko-KR" altLang="en-US" sz="2000" b="1" kern="0" spc="0" dirty="0" err="1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</a:rPr>
                        <a:t>실습기간의</a:t>
                      </a:r>
                      <a:r>
                        <a:rPr lang="ko-KR" altLang="en-US" sz="2000" b="1" kern="0" spc="0" dirty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</a:rPr>
                        <a:t> </a:t>
                      </a:r>
                      <a:r>
                        <a:rPr lang="en-US" altLang="ko-KR" sz="2000" b="1" kern="0" spc="0" dirty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</a:rPr>
                        <a:t>10~25% </a:t>
                      </a:r>
                      <a:r>
                        <a:rPr lang="ko-KR" altLang="en-US" sz="2000" b="1" kern="0" spc="0" dirty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</a:rPr>
                        <a:t>교육시간 배정</a:t>
                      </a:r>
                    </a:p>
                  </a:txBody>
                  <a:tcPr marL="101671" marR="101671" marT="28109" marB="28109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05813624"/>
                  </a:ext>
                </a:extLst>
              </a:tr>
              <a:tr h="1390650"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재택근무 인정</a:t>
                      </a:r>
                    </a:p>
                  </a:txBody>
                  <a:tcPr marL="101671" marR="101671" marT="28109" marB="28109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코로나</a:t>
                      </a:r>
                      <a:r>
                        <a:rPr lang="en-US" altLang="ko-KR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19</a:t>
                      </a:r>
                      <a:r>
                        <a:rPr lang="ko-KR" altLang="en-US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등 국가재난상황에 따라 </a:t>
                      </a:r>
                      <a:r>
                        <a:rPr lang="ko-KR" altLang="en-US" sz="2000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실습기간의</a:t>
                      </a:r>
                      <a:r>
                        <a:rPr lang="ko-KR" altLang="en-US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</a:t>
                      </a:r>
                      <a:r>
                        <a:rPr lang="en-US" altLang="ko-KR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¼</a:t>
                      </a:r>
                      <a:r>
                        <a:rPr lang="ko-KR" altLang="en-US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인정</a:t>
                      </a:r>
                    </a:p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단</a:t>
                      </a:r>
                      <a:r>
                        <a:rPr lang="en-US" altLang="ko-KR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2000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실습기관의</a:t>
                      </a:r>
                      <a:r>
                        <a:rPr lang="ko-KR" altLang="en-US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요청 경우에만 적용 가능하면 재택근무 운영계획서 따로 제출</a:t>
                      </a:r>
                    </a:p>
                  </a:txBody>
                  <a:tcPr marL="101671" marR="101671" marT="28109" marB="28109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54202743"/>
                  </a:ext>
                </a:extLst>
              </a:tr>
            </a:tbl>
          </a:graphicData>
        </a:graphic>
      </p:graphicFrame>
      <p:pic>
        <p:nvPicPr>
          <p:cNvPr id="452" name="그림 45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07650" y="1377949"/>
            <a:ext cx="5756249" cy="272352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1" name="직사각형 360"/>
          <p:cNvSpPr/>
          <p:nvPr/>
        </p:nvSpPr>
        <p:spPr>
          <a:xfrm>
            <a:off x="-17668" y="0"/>
            <a:ext cx="5060239" cy="12204700"/>
          </a:xfrm>
          <a:prstGeom prst="rect">
            <a:avLst/>
          </a:prstGeom>
          <a:solidFill>
            <a:srgbClr val="EFDE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pic>
        <p:nvPicPr>
          <p:cNvPr id="359" name="그림 35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76242" y="11387123"/>
            <a:ext cx="2635308" cy="658827"/>
          </a:xfrm>
          <a:prstGeom prst="rect">
            <a:avLst/>
          </a:prstGeom>
        </p:spPr>
      </p:pic>
      <p:sp>
        <p:nvSpPr>
          <p:cNvPr id="362" name="TextBox 361"/>
          <p:cNvSpPr txBox="1"/>
          <p:nvPr/>
        </p:nvSpPr>
        <p:spPr>
          <a:xfrm>
            <a:off x="438150" y="1560219"/>
            <a:ext cx="4648201" cy="5324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8000" spc="-300" dirty="0" smtClean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02.</a:t>
            </a:r>
          </a:p>
          <a:p>
            <a:endParaRPr lang="en-US" altLang="ko-KR" sz="8000" spc="-300" dirty="0" smtClean="0">
              <a:solidFill>
                <a:srgbClr val="6C490A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r>
              <a:rPr lang="ko-KR" altLang="en-US" sz="6000" spc="-300" dirty="0" smtClean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표준현장실습</a:t>
            </a:r>
            <a:endParaRPr lang="en-US" altLang="ko-KR" sz="6000" spc="-300" dirty="0" smtClean="0">
              <a:solidFill>
                <a:srgbClr val="6C490A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r>
              <a:rPr lang="ko-KR" altLang="en-US" sz="6000" spc="-300" dirty="0" err="1" smtClean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학기제</a:t>
            </a:r>
            <a:endParaRPr lang="en-US" altLang="ko-KR" sz="6000" spc="-300" dirty="0" smtClean="0">
              <a:solidFill>
                <a:srgbClr val="6C490A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r>
              <a:rPr lang="ko-KR" altLang="en-US" sz="6000" spc="-300" dirty="0" smtClean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모집 안내</a:t>
            </a:r>
            <a:endParaRPr lang="en-US" altLang="ko-KR" sz="6000" spc="-300" dirty="0" smtClean="0">
              <a:solidFill>
                <a:srgbClr val="6C490A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graphicFrame>
        <p:nvGraphicFramePr>
          <p:cNvPr id="364" name="표 36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91025876"/>
              </p:ext>
            </p:extLst>
          </p:nvPr>
        </p:nvGraphicFramePr>
        <p:xfrm>
          <a:off x="5398375" y="892254"/>
          <a:ext cx="10289189" cy="5009709"/>
        </p:xfrm>
        <a:graphic>
          <a:graphicData uri="http://schemas.openxmlformats.org/drawingml/2006/table">
            <a:tbl>
              <a:tblPr/>
              <a:tblGrid>
                <a:gridCol w="10289189">
                  <a:extLst>
                    <a:ext uri="{9D8B030D-6E8A-4147-A177-3AD203B41FA5}">
                      <a16:colId xmlns:a16="http://schemas.microsoft.com/office/drawing/2014/main" val="2609716114"/>
                    </a:ext>
                  </a:extLst>
                </a:gridCol>
              </a:tblGrid>
              <a:tr h="525691"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24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■ </a:t>
                      </a:r>
                      <a:r>
                        <a:rPr lang="ko-KR" altLang="en-US" sz="2400" b="1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모집대상 </a:t>
                      </a:r>
                      <a:endParaRPr lang="en-US" altLang="ko-KR" sz="2400" b="1" kern="0" spc="0" dirty="0" smtClean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87132790"/>
                  </a:ext>
                </a:extLst>
              </a:tr>
              <a:tr h="1498862">
                <a:tc>
                  <a:txBody>
                    <a:bodyPr/>
                    <a:lstStyle/>
                    <a:p>
                      <a:pPr marL="0" marR="0" indent="0" algn="just" defTabSz="914400" eaLnBrk="1" fontAlgn="base" latinLnBrk="1" hangingPunct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600" b="1" kern="0" spc="0" dirty="0" smtClean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</a:rPr>
                        <a:t>★ </a:t>
                      </a:r>
                      <a:r>
                        <a:rPr lang="ko-KR" altLang="en-US" sz="1600" b="1" kern="0" spc="0" dirty="0" err="1" smtClean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</a:rPr>
                        <a:t>실습기관</a:t>
                      </a:r>
                      <a:endParaRPr lang="en-US" altLang="ko-KR" sz="1600" b="1" kern="0" spc="0" dirty="0" smtClean="0">
                        <a:solidFill>
                          <a:srgbClr val="0000FF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indent="0" algn="just" defTabSz="914400" eaLnBrk="1" fontAlgn="base" latinLnBrk="1" hangingPunct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600" b="1" kern="0" spc="0" baseline="0" dirty="0" smtClean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</a:rPr>
                        <a:t>    </a:t>
                      </a:r>
                      <a:r>
                        <a:rPr lang="en-US" altLang="ko-KR" sz="1600" b="0" kern="0" spc="0" baseline="0" dirty="0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1) </a:t>
                      </a:r>
                      <a:r>
                        <a:rPr lang="ko-KR" altLang="en-US" sz="1600" b="1" kern="0" spc="0" dirty="0" err="1" smtClean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</a:rPr>
                        <a:t>실습지원금</a:t>
                      </a:r>
                      <a:r>
                        <a:rPr lang="en-US" altLang="ko-KR" sz="1600" b="1" kern="0" spc="0" dirty="0" smtClean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1600" b="1" kern="0" spc="0" dirty="0" smtClean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</a:rPr>
                        <a:t>최저임금</a:t>
                      </a:r>
                      <a:r>
                        <a:rPr lang="en-US" altLang="ko-KR" sz="1600" b="1" kern="0" spc="0" dirty="0" smtClean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</a:rPr>
                        <a:t>100%) </a:t>
                      </a:r>
                      <a:r>
                        <a:rPr lang="ko-KR" altLang="en-US" sz="1600" b="1" kern="0" spc="0" dirty="0" smtClean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</a:rPr>
                        <a:t>지급 가능</a:t>
                      </a:r>
                      <a:r>
                        <a:rPr lang="ko-KR" altLang="en-US" sz="1600" b="1" kern="0" spc="0" baseline="0" dirty="0" smtClean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</a:rPr>
                        <a:t> 기관</a:t>
                      </a:r>
                      <a:r>
                        <a:rPr lang="en-US" altLang="ko-KR" sz="1600" b="1" kern="0" spc="0" baseline="0" dirty="0" smtClean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</a:rPr>
                        <a:t>-</a:t>
                      </a:r>
                      <a:r>
                        <a:rPr lang="ko-KR" altLang="en-US" sz="1600" b="1" kern="0" spc="0" baseline="0" dirty="0" smtClean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</a:rPr>
                        <a:t>필수</a:t>
                      </a:r>
                      <a:r>
                        <a:rPr lang="en-US" altLang="ko-KR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학교 </a:t>
                      </a:r>
                      <a:r>
                        <a:rPr lang="en-US" altLang="ko-KR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25%</a:t>
                      </a:r>
                      <a:r>
                        <a:rPr lang="ko-KR" altLang="en-US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→실습 종료 후 산업체 요청 시 지급</a:t>
                      </a:r>
                      <a:r>
                        <a:rPr lang="en-US" altLang="ko-KR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)</a:t>
                      </a:r>
                      <a:endParaRPr lang="en-US" altLang="ko-KR" sz="1600" b="1" kern="0" spc="0" dirty="0" smtClean="0">
                        <a:solidFill>
                          <a:srgbClr val="0000FF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indent="0" algn="just" defTabSz="914400" eaLnBrk="1" fontAlgn="base" latinLnBrk="1" hangingPunct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600" b="0" kern="0" spc="0" baseline="0" dirty="0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    2)</a:t>
                      </a:r>
                      <a:r>
                        <a:rPr lang="en-US" altLang="ko-KR" sz="1600" b="0" kern="0" spc="0" dirty="0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 </a:t>
                      </a:r>
                      <a:r>
                        <a:rPr lang="ko-KR" altLang="en-US" sz="1600" b="0" kern="0" spc="0" dirty="0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실습생 </a:t>
                      </a:r>
                      <a:r>
                        <a:rPr lang="ko-KR" altLang="en-US" sz="1600" b="1" kern="0" spc="0" dirty="0" smtClean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</a:rPr>
                        <a:t>산업재해보상보험 가입 가능 기관</a:t>
                      </a:r>
                      <a:r>
                        <a:rPr lang="en-US" altLang="ko-KR" sz="1600" b="1" kern="0" spc="0" dirty="0" smtClean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</a:rPr>
                        <a:t>-</a:t>
                      </a:r>
                      <a:r>
                        <a:rPr lang="ko-KR" altLang="en-US" sz="1600" b="1" kern="0" spc="0" dirty="0" smtClean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</a:rPr>
                        <a:t>필수</a:t>
                      </a:r>
                      <a:endParaRPr lang="en-US" altLang="ko-KR" sz="1600" b="1" kern="0" spc="0" dirty="0" smtClean="0">
                        <a:solidFill>
                          <a:srgbClr val="0000FF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indent="0" algn="just" defTabSz="914400" eaLnBrk="1" fontAlgn="base" latinLnBrk="1" hangingPunct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600" b="1" kern="0" spc="0" dirty="0" smtClean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</a:rPr>
                        <a:t>    </a:t>
                      </a:r>
                      <a:r>
                        <a:rPr lang="en-US" altLang="ko-KR" sz="1600" b="0" kern="0" spc="0" dirty="0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3) </a:t>
                      </a:r>
                      <a:r>
                        <a:rPr lang="ko-KR" altLang="en-US" sz="1600" b="0" kern="0" spc="0" dirty="0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고용보험 </a:t>
                      </a:r>
                      <a:r>
                        <a:rPr lang="en-US" altLang="ko-KR" sz="1600" b="0" kern="0" spc="0" dirty="0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5</a:t>
                      </a:r>
                      <a:r>
                        <a:rPr lang="ko-KR" altLang="en-US" sz="1600" b="0" kern="0" spc="0" dirty="0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인 이상 사업장 권장</a:t>
                      </a:r>
                      <a:endParaRPr lang="en-US" altLang="ko-KR" sz="1600" b="0" kern="0" spc="0" dirty="0" smtClean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7961252"/>
                  </a:ext>
                </a:extLst>
              </a:tr>
              <a:tr h="1295527">
                <a:tc>
                  <a:txBody>
                    <a:bodyPr/>
                    <a:lstStyle/>
                    <a:p>
                      <a:pPr marL="0" marR="0" indent="0" algn="just" defTabSz="914400" eaLnBrk="1" fontAlgn="base" latinLnBrk="1" hangingPunct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o-KR" altLang="en-US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▶ 학생 </a:t>
                      </a:r>
                      <a:r>
                        <a:rPr lang="en-US" altLang="ko-KR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: 3, 4</a:t>
                      </a:r>
                      <a:r>
                        <a:rPr lang="ko-KR" altLang="en-US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학년 재학생</a:t>
                      </a:r>
                      <a:r>
                        <a:rPr lang="en-US" altLang="ko-KR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1600" kern="0" spc="0" dirty="0" err="1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졸업유예자</a:t>
                      </a:r>
                      <a:r>
                        <a:rPr lang="en-US" altLang="ko-KR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,4</a:t>
                      </a:r>
                      <a:r>
                        <a:rPr lang="ko-KR" altLang="en-US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학년</a:t>
                      </a:r>
                      <a:r>
                        <a:rPr lang="en-US" altLang="ko-KR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2</a:t>
                      </a:r>
                      <a:r>
                        <a:rPr lang="ko-KR" altLang="en-US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학기</a:t>
                      </a:r>
                      <a:r>
                        <a:rPr lang="en-US" altLang="ko-KR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(8</a:t>
                      </a:r>
                      <a:r>
                        <a:rPr lang="ko-KR" altLang="en-US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학기</a:t>
                      </a:r>
                      <a:r>
                        <a:rPr lang="en-US" altLang="ko-KR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) </a:t>
                      </a:r>
                      <a:r>
                        <a:rPr lang="ko-KR" altLang="en-US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이후 신청 불가</a:t>
                      </a:r>
                      <a:r>
                        <a:rPr lang="en-US" altLang="ko-KR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)</a:t>
                      </a:r>
                      <a:endParaRPr lang="ko-KR" altLang="en-US" sz="1600" kern="0" spc="0" dirty="0" smtClean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None/>
                      </a:pPr>
                      <a:r>
                        <a:rPr lang="en-US" altLang="ko-KR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   </a:t>
                      </a:r>
                      <a:r>
                        <a:rPr lang="en-US" altLang="ko-KR" sz="1600" kern="0" spc="0" dirty="0" smtClean="0">
                          <a:solidFill>
                            <a:srgbClr val="FF0000"/>
                          </a:solidFill>
                          <a:effectLst/>
                          <a:latin typeface="+mn-ea"/>
                          <a:ea typeface="+mn-ea"/>
                        </a:rPr>
                        <a:t>※ </a:t>
                      </a:r>
                      <a:r>
                        <a:rPr lang="ko-KR" altLang="en-US" sz="1600" kern="0" spc="0" dirty="0" smtClean="0">
                          <a:solidFill>
                            <a:srgbClr val="FF0000"/>
                          </a:solidFill>
                          <a:effectLst/>
                          <a:latin typeface="+mn-ea"/>
                          <a:ea typeface="+mn-ea"/>
                        </a:rPr>
                        <a:t>면허증 및 자격증 필수 현장실습학과</a:t>
                      </a:r>
                      <a:endParaRPr lang="en-US" altLang="ko-KR" sz="1600" kern="0" spc="0" dirty="0" smtClean="0">
                        <a:solidFill>
                          <a:srgbClr val="FF0000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None/>
                      </a:pPr>
                      <a:r>
                        <a:rPr lang="en-US" altLang="ko-KR" sz="1600" kern="0" spc="0" dirty="0" smtClean="0">
                          <a:solidFill>
                            <a:srgbClr val="FF0000"/>
                          </a:solidFill>
                          <a:effectLst/>
                          <a:latin typeface="+mn-ea"/>
                          <a:ea typeface="+mn-ea"/>
                        </a:rPr>
                        <a:t>    (</a:t>
                      </a:r>
                      <a:r>
                        <a:rPr lang="ko-KR" altLang="en-US" sz="1600" kern="0" spc="0" dirty="0" smtClean="0">
                          <a:solidFill>
                            <a:srgbClr val="FF0000"/>
                          </a:solidFill>
                          <a:effectLst/>
                          <a:latin typeface="+mn-ea"/>
                          <a:ea typeface="+mn-ea"/>
                        </a:rPr>
                        <a:t>간호학과</a:t>
                      </a:r>
                      <a:r>
                        <a:rPr lang="en-US" altLang="ko-KR" sz="1600" kern="0" spc="0" dirty="0" smtClean="0">
                          <a:solidFill>
                            <a:srgbClr val="FF0000"/>
                          </a:solidFill>
                          <a:effectLst/>
                          <a:latin typeface="+mn-ea"/>
                          <a:ea typeface="+mn-ea"/>
                        </a:rPr>
                        <a:t>,</a:t>
                      </a:r>
                      <a:r>
                        <a:rPr lang="ko-KR" altLang="en-US" sz="1600" kern="0" spc="0" dirty="0" smtClean="0">
                          <a:solidFill>
                            <a:srgbClr val="FF0000"/>
                          </a:solidFill>
                          <a:effectLst/>
                          <a:latin typeface="+mn-ea"/>
                          <a:ea typeface="+mn-ea"/>
                        </a:rPr>
                        <a:t>물리치료학과</a:t>
                      </a:r>
                      <a:r>
                        <a:rPr lang="en-US" altLang="ko-KR" sz="1600" kern="0" spc="0" dirty="0" smtClean="0">
                          <a:solidFill>
                            <a:srgbClr val="FF0000"/>
                          </a:solidFill>
                          <a:effectLst/>
                          <a:latin typeface="+mn-ea"/>
                          <a:ea typeface="+mn-ea"/>
                        </a:rPr>
                        <a:t>,</a:t>
                      </a:r>
                      <a:r>
                        <a:rPr lang="ko-KR" altLang="en-US" sz="1600" kern="0" spc="0" dirty="0" smtClean="0">
                          <a:solidFill>
                            <a:srgbClr val="FF0000"/>
                          </a:solidFill>
                          <a:effectLst/>
                          <a:latin typeface="+mn-ea"/>
                          <a:ea typeface="+mn-ea"/>
                        </a:rPr>
                        <a:t>방사선학과</a:t>
                      </a:r>
                      <a:r>
                        <a:rPr lang="en-US" altLang="ko-KR" sz="1600" kern="0" spc="0" dirty="0" smtClean="0">
                          <a:solidFill>
                            <a:srgbClr val="FF0000"/>
                          </a:solidFill>
                          <a:effectLst/>
                          <a:latin typeface="+mn-ea"/>
                          <a:ea typeface="+mn-ea"/>
                        </a:rPr>
                        <a:t>,</a:t>
                      </a:r>
                      <a:r>
                        <a:rPr lang="ko-KR" altLang="en-US" sz="1600" kern="0" spc="0" dirty="0" smtClean="0">
                          <a:solidFill>
                            <a:srgbClr val="FF0000"/>
                          </a:solidFill>
                          <a:effectLst/>
                          <a:latin typeface="+mn-ea"/>
                          <a:ea typeface="+mn-ea"/>
                        </a:rPr>
                        <a:t>의료복지공학과</a:t>
                      </a:r>
                      <a:r>
                        <a:rPr lang="en-US" altLang="ko-KR" sz="1600" kern="0" spc="0" dirty="0" smtClean="0">
                          <a:solidFill>
                            <a:srgbClr val="FF0000"/>
                          </a:solidFill>
                          <a:effectLst/>
                          <a:latin typeface="+mn-ea"/>
                          <a:ea typeface="+mn-ea"/>
                        </a:rPr>
                        <a:t>,</a:t>
                      </a:r>
                      <a:r>
                        <a:rPr lang="ko-KR" altLang="en-US" sz="1600" kern="0" spc="0" dirty="0" smtClean="0">
                          <a:solidFill>
                            <a:srgbClr val="FF0000"/>
                          </a:solidFill>
                          <a:effectLst/>
                          <a:latin typeface="+mn-ea"/>
                          <a:ea typeface="+mn-ea"/>
                        </a:rPr>
                        <a:t>작업치료학과</a:t>
                      </a:r>
                      <a:r>
                        <a:rPr lang="en-US" altLang="ko-KR" sz="1600" kern="0" spc="0" dirty="0" smtClean="0">
                          <a:solidFill>
                            <a:srgbClr val="FF0000"/>
                          </a:solidFill>
                          <a:effectLst/>
                          <a:latin typeface="+mn-ea"/>
                          <a:ea typeface="+mn-ea"/>
                        </a:rPr>
                        <a:t>,</a:t>
                      </a:r>
                      <a:r>
                        <a:rPr lang="ko-KR" altLang="en-US" sz="1600" kern="0" spc="0" dirty="0" err="1" smtClean="0">
                          <a:solidFill>
                            <a:srgbClr val="FF0000"/>
                          </a:solidFill>
                          <a:effectLst/>
                          <a:latin typeface="+mn-ea"/>
                          <a:ea typeface="+mn-ea"/>
                        </a:rPr>
                        <a:t>치위생학과</a:t>
                      </a:r>
                      <a:r>
                        <a:rPr lang="en-US" altLang="ko-KR" sz="1600" kern="0" spc="0" dirty="0" smtClean="0">
                          <a:solidFill>
                            <a:srgbClr val="FF0000"/>
                          </a:solidFill>
                          <a:effectLst/>
                          <a:latin typeface="+mn-ea"/>
                          <a:ea typeface="+mn-ea"/>
                        </a:rPr>
                        <a:t>)</a:t>
                      </a:r>
                      <a:r>
                        <a:rPr lang="ko-KR" altLang="en-US" sz="1600" kern="0" spc="0" dirty="0" smtClean="0">
                          <a:solidFill>
                            <a:srgbClr val="FF0000"/>
                          </a:solidFill>
                          <a:effectLst/>
                          <a:latin typeface="+mn-ea"/>
                          <a:ea typeface="+mn-ea"/>
                        </a:rPr>
                        <a:t>대상 제외</a:t>
                      </a:r>
                      <a:endParaRPr lang="ko-KR" altLang="en-US" sz="1600" kern="0" spc="0" dirty="0">
                        <a:solidFill>
                          <a:srgbClr val="FF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69270084"/>
                  </a:ext>
                </a:extLst>
              </a:tr>
              <a:tr h="562564"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24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■ </a:t>
                      </a:r>
                      <a:r>
                        <a:rPr lang="ko-KR" altLang="en-US" sz="2400" b="1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모집일정</a:t>
                      </a:r>
                      <a:endParaRPr lang="ko-KR" altLang="en-US" sz="2400" b="1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31896918"/>
                  </a:ext>
                </a:extLst>
              </a:tr>
              <a:tr h="875732"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  </a:t>
                      </a:r>
                      <a:r>
                        <a:rPr lang="ko-KR" altLang="en-US" sz="1600" kern="0" spc="0" dirty="0" err="1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가입기관</a:t>
                      </a:r>
                      <a:r>
                        <a:rPr lang="ko-KR" altLang="en-US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</a:t>
                      </a:r>
                      <a:r>
                        <a:rPr lang="ko-KR" altLang="en-US" sz="1600" kern="0" spc="0" dirty="0" err="1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학기별</a:t>
                      </a:r>
                      <a:r>
                        <a:rPr lang="ko-KR" altLang="en-US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</a:t>
                      </a:r>
                      <a:r>
                        <a:rPr lang="ko-KR" altLang="en-US" sz="1600" kern="0" spc="0" dirty="0" err="1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실습기관</a:t>
                      </a:r>
                      <a:r>
                        <a:rPr lang="ko-KR" altLang="en-US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메일 발송</a:t>
                      </a:r>
                      <a:r>
                        <a:rPr lang="en-US" altLang="ko-KR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1600" kern="0" spc="0" dirty="0" err="1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학기별</a:t>
                      </a:r>
                      <a:r>
                        <a:rPr lang="ko-KR" altLang="en-US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수강신청 기간 전 홈페이지 공지</a:t>
                      </a:r>
                      <a:r>
                        <a:rPr lang="en-US" altLang="ko-KR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-</a:t>
                      </a:r>
                      <a:r>
                        <a:rPr lang="ko-KR" altLang="en-US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신규 </a:t>
                      </a:r>
                      <a:r>
                        <a:rPr lang="ko-KR" altLang="en-US" sz="1600" kern="0" spc="0" dirty="0" err="1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실습기관</a:t>
                      </a:r>
                      <a:r>
                        <a:rPr lang="en-US" altLang="ko-KR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)</a:t>
                      </a:r>
                      <a:endParaRPr lang="ko-KR" altLang="en-US" sz="16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27021291"/>
                  </a:ext>
                </a:extLst>
              </a:tr>
            </a:tbl>
          </a:graphicData>
        </a:graphic>
      </p:graphicFrame>
      <p:graphicFrame>
        <p:nvGraphicFramePr>
          <p:cNvPr id="365" name="표 36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82642516"/>
              </p:ext>
            </p:extLst>
          </p:nvPr>
        </p:nvGraphicFramePr>
        <p:xfrm>
          <a:off x="5398374" y="5883759"/>
          <a:ext cx="10289189" cy="5243981"/>
        </p:xfrm>
        <a:graphic>
          <a:graphicData uri="http://schemas.openxmlformats.org/drawingml/2006/table">
            <a:tbl>
              <a:tblPr/>
              <a:tblGrid>
                <a:gridCol w="10289189">
                  <a:extLst>
                    <a:ext uri="{9D8B030D-6E8A-4147-A177-3AD203B41FA5}">
                      <a16:colId xmlns:a16="http://schemas.microsoft.com/office/drawing/2014/main" val="1542827603"/>
                    </a:ext>
                  </a:extLst>
                </a:gridCol>
              </a:tblGrid>
              <a:tr h="711138"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24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■ 신청방법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73611771"/>
                  </a:ext>
                </a:extLst>
              </a:tr>
              <a:tr h="2936453">
                <a:tc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▶ </a:t>
                      </a:r>
                      <a:r>
                        <a:rPr lang="ko-KR" altLang="en-US" sz="1600" kern="0" spc="0" dirty="0" err="1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실습기관</a:t>
                      </a:r>
                      <a:r>
                        <a:rPr lang="ko-KR" altLang="en-US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</a:t>
                      </a:r>
                      <a:endParaRPr lang="en-US" altLang="ko-KR" sz="1600" kern="0" spc="0" dirty="0" smtClean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indent="0" algn="l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altLang="ko-KR" sz="1600" kern="0" spc="0" baseline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  </a:t>
                      </a:r>
                      <a:r>
                        <a:rPr lang="en-US" altLang="ko-KR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1) </a:t>
                      </a:r>
                      <a:r>
                        <a:rPr lang="ko-KR" altLang="en-US" sz="1600" kern="0" spc="0" dirty="0" err="1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한서대학교</a:t>
                      </a:r>
                      <a:r>
                        <a:rPr lang="ko-KR" altLang="en-US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홈페이지</a:t>
                      </a:r>
                      <a:r>
                        <a:rPr lang="ko-KR" altLang="en-US" sz="1600" dirty="0" smtClean="0">
                          <a:hlinkClick r:id="rId3"/>
                        </a:rPr>
                        <a:t> </a:t>
                      </a:r>
                      <a:r>
                        <a:rPr lang="en-US" altLang="ko-KR" sz="1600" dirty="0" smtClean="0">
                          <a:hlinkClick r:id="rId3"/>
                        </a:rPr>
                        <a:t>(hanseo.ac.kr)</a:t>
                      </a:r>
                      <a:r>
                        <a:rPr lang="ko-KR" altLang="en-US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하단 기타홈페이지 </a:t>
                      </a:r>
                      <a:r>
                        <a:rPr lang="en-US" altLang="ko-KR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- </a:t>
                      </a:r>
                      <a:r>
                        <a:rPr lang="ko-KR" altLang="en-US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현장실습 산업체 가입</a:t>
                      </a:r>
                      <a:r>
                        <a:rPr lang="en-US" altLang="ko-KR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신규</a:t>
                      </a:r>
                      <a:r>
                        <a:rPr lang="en-US" altLang="ko-KR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) or</a:t>
                      </a:r>
                      <a:r>
                        <a:rPr lang="en-US" altLang="ko-KR" sz="1600" kern="0" spc="0" baseline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</a:t>
                      </a:r>
                      <a:r>
                        <a:rPr lang="ko-KR" altLang="en-US" sz="1600" kern="0" spc="0" baseline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산업체로그인</a:t>
                      </a:r>
                      <a:endParaRPr lang="en-US" altLang="ko-KR" sz="1600" kern="0" spc="0" baseline="0" dirty="0" smtClean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indent="0" algn="l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altLang="ko-KR" sz="1600" kern="0" spc="0" baseline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    - </a:t>
                      </a:r>
                      <a:r>
                        <a:rPr lang="ko-KR" altLang="en-US" sz="1600" kern="0" spc="0" baseline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사용자서비스 </a:t>
                      </a:r>
                      <a:r>
                        <a:rPr lang="en-US" altLang="ko-KR" sz="1600" kern="0" spc="0" baseline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– </a:t>
                      </a:r>
                      <a:r>
                        <a:rPr lang="ko-KR" altLang="en-US" sz="1600" kern="0" spc="0" baseline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산업체서비스 </a:t>
                      </a:r>
                      <a:r>
                        <a:rPr lang="en-US" altLang="ko-KR" sz="1600" kern="0" spc="0" baseline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- </a:t>
                      </a:r>
                      <a:r>
                        <a:rPr lang="ko-KR" altLang="en-US" sz="1600" kern="0" spc="0" baseline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현장실습공고</a:t>
                      </a:r>
                      <a:r>
                        <a:rPr lang="en-US" altLang="ko-KR" sz="1600" kern="0" spc="0" baseline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1600" kern="0" spc="0" baseline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산업체</a:t>
                      </a:r>
                      <a:r>
                        <a:rPr lang="en-US" altLang="ko-KR" sz="1600" kern="0" spc="0" baseline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) </a:t>
                      </a:r>
                      <a:r>
                        <a:rPr lang="ko-KR" altLang="en-US" sz="1600" kern="0" spc="0" baseline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등록</a:t>
                      </a:r>
                      <a:endParaRPr lang="en-US" altLang="ko-KR" sz="1600" kern="0" spc="0" baseline="0" dirty="0" smtClean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indent="0" algn="l" defTabSz="914400" eaLnBrk="1" fontAlgn="base" latinLnBrk="0" hangingPunct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600" b="1" kern="0" spc="0" dirty="0" smtClean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</a:rPr>
                        <a:t>★ 신규 </a:t>
                      </a:r>
                      <a:r>
                        <a:rPr lang="ko-KR" altLang="en-US" sz="1600" b="1" kern="0" spc="0" dirty="0" err="1" smtClean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</a:rPr>
                        <a:t>실습기관</a:t>
                      </a:r>
                      <a:r>
                        <a:rPr lang="ko-KR" altLang="en-US" sz="1600" b="1" kern="0" spc="0" dirty="0" smtClean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</a:rPr>
                        <a:t> 제출서류</a:t>
                      </a:r>
                      <a:endParaRPr lang="en-US" altLang="ko-KR" sz="1600" b="1" kern="0" spc="0" dirty="0" smtClean="0">
                        <a:solidFill>
                          <a:srgbClr val="0000FF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indent="0" algn="l" defTabSz="914400" eaLnBrk="1" fontAlgn="base" latinLnBrk="0" hangingPunct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600" b="1" kern="0" spc="0" dirty="0" smtClean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</a:rPr>
                        <a:t>    1) </a:t>
                      </a:r>
                      <a:r>
                        <a:rPr lang="ko-KR" altLang="en-US" sz="1600" b="1" kern="0" spc="0" dirty="0" smtClean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</a:rPr>
                        <a:t>사전 </a:t>
                      </a:r>
                      <a:r>
                        <a:rPr lang="ko-KR" altLang="en-US" sz="1600" b="1" kern="0" spc="0" dirty="0" err="1" smtClean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</a:rPr>
                        <a:t>서면점검서</a:t>
                      </a:r>
                      <a:r>
                        <a:rPr lang="en-US" altLang="ko-KR" sz="1600" b="1" kern="0" spc="0" dirty="0" smtClean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1600" b="1" kern="0" spc="0" dirty="0" smtClean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</a:rPr>
                        <a:t>신규 </a:t>
                      </a:r>
                      <a:r>
                        <a:rPr lang="ko-KR" altLang="en-US" sz="1600" b="1" kern="0" spc="0" dirty="0" err="1" smtClean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</a:rPr>
                        <a:t>실습기관용</a:t>
                      </a:r>
                      <a:r>
                        <a:rPr lang="en-US" altLang="ko-KR" sz="1600" b="1" kern="0" spc="0" dirty="0" smtClean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</a:rPr>
                        <a:t>)</a:t>
                      </a:r>
                    </a:p>
                    <a:p>
                      <a:pPr marL="0" marR="0" indent="0" algn="l" defTabSz="914400" eaLnBrk="1" fontAlgn="base" latinLnBrk="0" hangingPunct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600" b="1" kern="0" spc="0" baseline="0" dirty="0" smtClean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</a:rPr>
                        <a:t>    2) </a:t>
                      </a:r>
                      <a:r>
                        <a:rPr lang="ko-KR" altLang="en-US" sz="1600" b="1" kern="0" spc="0" baseline="0" dirty="0" smtClean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</a:rPr>
                        <a:t>표준 현장실습학기제</a:t>
                      </a:r>
                      <a:r>
                        <a:rPr lang="en-US" altLang="ko-KR" sz="1600" b="1" kern="0" spc="0" baseline="0" dirty="0" smtClean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</a:rPr>
                        <a:t>(Co-op) </a:t>
                      </a:r>
                      <a:r>
                        <a:rPr lang="ko-KR" altLang="en-US" sz="1600" b="1" kern="0" spc="0" baseline="0" dirty="0" smtClean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</a:rPr>
                        <a:t>운영 계획서</a:t>
                      </a:r>
                      <a:endParaRPr lang="en-US" altLang="ko-KR" sz="1600" b="1" kern="0" spc="0" baseline="0" dirty="0" smtClean="0">
                        <a:solidFill>
                          <a:srgbClr val="0000FF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indent="0" algn="l" defTabSz="914400" eaLnBrk="1" fontAlgn="base" latinLnBrk="0" hangingPunct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600" b="1" kern="0" spc="0" baseline="0" dirty="0" smtClean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</a:rPr>
                        <a:t>    3) </a:t>
                      </a:r>
                      <a:r>
                        <a:rPr lang="ko-KR" altLang="en-US" sz="1600" b="1" kern="0" spc="0" baseline="0" dirty="0" smtClean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</a:rPr>
                        <a:t>사업자등록증 사본</a:t>
                      </a:r>
                      <a:endParaRPr lang="en-US" altLang="ko-KR" sz="1600" kern="0" spc="0" baseline="0" dirty="0" smtClean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05164262"/>
                  </a:ext>
                </a:extLst>
              </a:tr>
              <a:tr h="1320260">
                <a:tc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▶ 학생</a:t>
                      </a:r>
                    </a:p>
                    <a:p>
                      <a:pPr marL="0" marR="0" indent="0" algn="l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kern="0" spc="0" baseline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  1) </a:t>
                      </a:r>
                      <a:r>
                        <a:rPr lang="ko-KR" altLang="en-US" sz="1600" kern="0" spc="0" dirty="0" err="1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한서포탈</a:t>
                      </a:r>
                      <a:r>
                        <a:rPr lang="en-US" altLang="ko-KR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-</a:t>
                      </a:r>
                      <a:r>
                        <a:rPr lang="ko-KR" altLang="en-US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교육통합정보시스템</a:t>
                      </a:r>
                      <a:r>
                        <a:rPr lang="en-US" altLang="ko-KR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-</a:t>
                      </a:r>
                      <a:r>
                        <a:rPr lang="ko-KR" altLang="en-US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표준현장실습</a:t>
                      </a:r>
                      <a:r>
                        <a:rPr lang="en-US" altLang="ko-KR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-</a:t>
                      </a:r>
                      <a:r>
                        <a:rPr lang="ko-KR" altLang="en-US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표준현장실습이력서관리 이력서 작성</a:t>
                      </a:r>
                      <a:r>
                        <a:rPr lang="en-US" altLang="ko-KR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-</a:t>
                      </a:r>
                      <a:r>
                        <a:rPr lang="ko-KR" altLang="en-US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표준현장실습참가</a:t>
                      </a:r>
                    </a:p>
                    <a:p>
                      <a:pPr marL="0" marR="0" indent="0" algn="l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kern="0" spc="0" baseline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  </a:t>
                      </a:r>
                      <a:r>
                        <a:rPr lang="en-US" altLang="ko-KR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2) </a:t>
                      </a:r>
                      <a:r>
                        <a:rPr lang="ko-KR" altLang="en-US" sz="1600" kern="0" spc="0" dirty="0" err="1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서약서동의</a:t>
                      </a:r>
                      <a:r>
                        <a:rPr lang="en-US" altLang="ko-KR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개인정보활용 동의</a:t>
                      </a:r>
                    </a:p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  3) </a:t>
                      </a:r>
                      <a:r>
                        <a:rPr lang="ko-KR" altLang="en-US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학생참여신청서 작성 사업단 제출</a:t>
                      </a:r>
                      <a:r>
                        <a:rPr lang="en-US" altLang="ko-KR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학과장 서명</a:t>
                      </a:r>
                      <a:r>
                        <a:rPr lang="en-US" altLang="ko-KR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)</a:t>
                      </a:r>
                      <a:endParaRPr lang="ko-KR" altLang="en-US" sz="1600" kern="0" spc="0" dirty="0" smtClean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13411737"/>
                  </a:ext>
                </a:extLst>
              </a:tr>
            </a:tbl>
          </a:graphicData>
        </a:graphic>
      </p:graphicFrame>
      <p:pic>
        <p:nvPicPr>
          <p:cNvPr id="382" name="그림 38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50" y="8726172"/>
            <a:ext cx="5029200" cy="346310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1" name="직사각형 360"/>
          <p:cNvSpPr/>
          <p:nvPr/>
        </p:nvSpPr>
        <p:spPr>
          <a:xfrm>
            <a:off x="-17668" y="0"/>
            <a:ext cx="5060239" cy="12204700"/>
          </a:xfrm>
          <a:prstGeom prst="rect">
            <a:avLst/>
          </a:prstGeom>
          <a:solidFill>
            <a:srgbClr val="EFDE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pic>
        <p:nvPicPr>
          <p:cNvPr id="359" name="그림 35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76242" y="11387123"/>
            <a:ext cx="2635308" cy="658827"/>
          </a:xfrm>
          <a:prstGeom prst="rect">
            <a:avLst/>
          </a:prstGeom>
        </p:spPr>
      </p:pic>
      <p:sp>
        <p:nvSpPr>
          <p:cNvPr id="362" name="TextBox 361"/>
          <p:cNvSpPr txBox="1"/>
          <p:nvPr/>
        </p:nvSpPr>
        <p:spPr>
          <a:xfrm>
            <a:off x="438150" y="1454150"/>
            <a:ext cx="4604421" cy="5324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8000" spc="-300" dirty="0" smtClean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03.</a:t>
            </a:r>
          </a:p>
          <a:p>
            <a:endParaRPr lang="en-US" altLang="ko-KR" sz="8000" spc="-300" dirty="0" smtClean="0">
              <a:solidFill>
                <a:srgbClr val="6C490A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r>
              <a:rPr lang="ko-KR" altLang="en-US" sz="6000" spc="-300" dirty="0" smtClean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표준현장실습</a:t>
            </a:r>
            <a:endParaRPr lang="en-US" altLang="ko-KR" sz="6000" spc="-300" dirty="0" smtClean="0">
              <a:solidFill>
                <a:srgbClr val="6C490A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r>
              <a:rPr lang="ko-KR" altLang="en-US" sz="6000" spc="-300" dirty="0" err="1" smtClean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학기제</a:t>
            </a:r>
            <a:endParaRPr lang="en-US" altLang="ko-KR" sz="6000" spc="-300" dirty="0" smtClean="0">
              <a:solidFill>
                <a:srgbClr val="6C490A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r>
              <a:rPr lang="ko-KR" altLang="en-US" sz="6000" spc="-300" dirty="0" smtClean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운영절차</a:t>
            </a:r>
            <a:endParaRPr lang="en-US" altLang="ko-KR" sz="6000" spc="-300" dirty="0" smtClean="0">
              <a:solidFill>
                <a:srgbClr val="6C490A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graphicFrame>
        <p:nvGraphicFramePr>
          <p:cNvPr id="2" name="표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97191843"/>
              </p:ext>
            </p:extLst>
          </p:nvPr>
        </p:nvGraphicFramePr>
        <p:xfrm>
          <a:off x="5314950" y="996950"/>
          <a:ext cx="10505784" cy="10115078"/>
        </p:xfrm>
        <a:graphic>
          <a:graphicData uri="http://schemas.openxmlformats.org/drawingml/2006/table">
            <a:tbl>
              <a:tblPr/>
              <a:tblGrid>
                <a:gridCol w="1382029">
                  <a:extLst>
                    <a:ext uri="{9D8B030D-6E8A-4147-A177-3AD203B41FA5}">
                      <a16:colId xmlns:a16="http://schemas.microsoft.com/office/drawing/2014/main" val="3315080243"/>
                    </a:ext>
                  </a:extLst>
                </a:gridCol>
                <a:gridCol w="3429000">
                  <a:extLst>
                    <a:ext uri="{9D8B030D-6E8A-4147-A177-3AD203B41FA5}">
                      <a16:colId xmlns:a16="http://schemas.microsoft.com/office/drawing/2014/main" val="693326044"/>
                    </a:ext>
                  </a:extLst>
                </a:gridCol>
                <a:gridCol w="3109405">
                  <a:extLst>
                    <a:ext uri="{9D8B030D-6E8A-4147-A177-3AD203B41FA5}">
                      <a16:colId xmlns:a16="http://schemas.microsoft.com/office/drawing/2014/main" val="138614310"/>
                    </a:ext>
                  </a:extLst>
                </a:gridCol>
                <a:gridCol w="2585350">
                  <a:extLst>
                    <a:ext uri="{9D8B030D-6E8A-4147-A177-3AD203B41FA5}">
                      <a16:colId xmlns:a16="http://schemas.microsoft.com/office/drawing/2014/main" val="1032816076"/>
                    </a:ext>
                  </a:extLst>
                </a:gridCol>
              </a:tblGrid>
              <a:tr h="632752">
                <a:tc gridSpan="4"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24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■ 운영절차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18059797"/>
                  </a:ext>
                </a:extLst>
              </a:tr>
              <a:tr h="632752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구분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학생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실습기관</a:t>
                      </a:r>
                      <a:endParaRPr lang="ko-KR" altLang="en-US" sz="16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대학</a:t>
                      </a:r>
                      <a:r>
                        <a:rPr lang="en-US" altLang="ko-KR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센터</a:t>
                      </a:r>
                      <a:r>
                        <a:rPr lang="en-US" altLang="ko-KR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,</a:t>
                      </a: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교수</a:t>
                      </a:r>
                      <a:r>
                        <a:rPr lang="en-US" altLang="ko-KR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)</a:t>
                      </a:r>
                      <a:endParaRPr lang="ko-KR" altLang="en-US" sz="16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69511982"/>
                  </a:ext>
                </a:extLst>
              </a:tr>
              <a:tr h="1184471">
                <a:tc rowSpan="3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1</a:t>
                      </a: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단계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한서포탈</a:t>
                      </a: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현장실습 이력서 작성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한서대학교</a:t>
                      </a: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홈페이지 </a:t>
                      </a:r>
                      <a:r>
                        <a:rPr lang="ko-KR" altLang="en-US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회원가입</a:t>
                      </a:r>
                      <a:endParaRPr lang="en-US" altLang="ko-KR" sz="1600" kern="0" spc="0" dirty="0" smtClean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indent="0" algn="l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-</a:t>
                      </a:r>
                      <a:r>
                        <a:rPr lang="ko-KR" altLang="en-US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회사직인등록</a:t>
                      </a:r>
                      <a:endParaRPr lang="ko-KR" altLang="en-US" sz="16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indent="0" algn="l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-</a:t>
                      </a: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사업자등록증사본</a:t>
                      </a:r>
                      <a:r>
                        <a:rPr lang="en-US" altLang="ko-KR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.</a:t>
                      </a:r>
                      <a:r>
                        <a:rPr lang="ko-KR" altLang="en-US" sz="1600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사전점검서</a:t>
                      </a: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</a:t>
                      </a:r>
                      <a:r>
                        <a:rPr lang="ko-KR" altLang="en-US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작성 후 업로드</a:t>
                      </a:r>
                      <a:endParaRPr lang="ko-KR" altLang="en-US" sz="16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표준현장실습학기제 </a:t>
                      </a:r>
                      <a:r>
                        <a:rPr lang="ko-KR" altLang="en-US" sz="1600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운영공지</a:t>
                      </a:r>
                      <a:endParaRPr lang="ko-KR" altLang="en-US" sz="16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59619486"/>
                  </a:ext>
                </a:extLst>
              </a:tr>
              <a:tr h="1184471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표준현장실습학기제 </a:t>
                      </a:r>
                      <a:r>
                        <a:rPr lang="ko-KR" altLang="en-US" sz="1600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한서포탈</a:t>
                      </a: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</a:t>
                      </a:r>
                      <a:r>
                        <a:rPr lang="ko-KR" altLang="en-US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지원</a:t>
                      </a:r>
                      <a:r>
                        <a:rPr lang="en-US" altLang="ko-KR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1600" kern="0" spc="0" dirty="0" err="1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서명스캔</a:t>
                      </a:r>
                      <a:r>
                        <a:rPr lang="ko-KR" altLang="en-US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</a:t>
                      </a: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후 </a:t>
                      </a:r>
                      <a:r>
                        <a:rPr lang="ko-KR" altLang="en-US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업로드</a:t>
                      </a:r>
                      <a:r>
                        <a:rPr lang="en-US" altLang="ko-KR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,</a:t>
                      </a:r>
                      <a:r>
                        <a:rPr lang="en-US" altLang="ko-KR" sz="1600" kern="0" spc="0" baseline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</a:t>
                      </a:r>
                      <a:r>
                        <a:rPr lang="ko-KR" altLang="en-US" sz="1600" kern="0" spc="0" baseline="0" dirty="0" err="1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서약서동의</a:t>
                      </a:r>
                      <a:r>
                        <a:rPr lang="en-US" altLang="ko-KR" sz="1600" kern="0" spc="0" baseline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1600" kern="0" spc="0" baseline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개인정보 </a:t>
                      </a:r>
                      <a:r>
                        <a:rPr lang="ko-KR" altLang="en-US" sz="1600" kern="0" spc="0" baseline="0" dirty="0" err="1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활용동의</a:t>
                      </a:r>
                      <a:r>
                        <a:rPr lang="en-US" altLang="ko-KR" sz="1600" kern="0" spc="0" baseline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)</a:t>
                      </a:r>
                    </a:p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학생참여신청서 </a:t>
                      </a: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이메일 발송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표준현장실습학기제 공고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표준현장실습학기제 지원 및 정보제공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38596084"/>
                  </a:ext>
                </a:extLst>
              </a:tr>
              <a:tr h="906068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참여학생선발 </a:t>
                      </a:r>
                      <a:r>
                        <a:rPr lang="en-US" altLang="ko-KR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/ </a:t>
                      </a: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협약 체결 </a:t>
                      </a:r>
                      <a:r>
                        <a:rPr lang="en-US" altLang="ko-KR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/ </a:t>
                      </a: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산업재해보상보험 가입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b="1" kern="0" spc="0" dirty="0" smtClean="0">
                          <a:solidFill>
                            <a:srgbClr val="FF0000"/>
                          </a:solidFill>
                          <a:effectLst/>
                          <a:latin typeface="+mn-ea"/>
                          <a:ea typeface="+mn-ea"/>
                        </a:rPr>
                        <a:t>교수</a:t>
                      </a:r>
                      <a:r>
                        <a:rPr lang="en-US" altLang="ko-KR" sz="1600" b="1" kern="0" spc="0" smtClean="0">
                          <a:solidFill>
                            <a:srgbClr val="FF0000"/>
                          </a:solidFill>
                          <a:effectLst/>
                          <a:latin typeface="+mn-ea"/>
                          <a:ea typeface="+mn-ea"/>
                        </a:rPr>
                        <a:t>-</a:t>
                      </a:r>
                      <a:r>
                        <a:rPr lang="ko-KR" altLang="en-US" sz="1600" b="1" kern="0" spc="0" smtClean="0">
                          <a:solidFill>
                            <a:srgbClr val="FF0000"/>
                          </a:solidFill>
                          <a:effectLst/>
                          <a:latin typeface="+mn-ea"/>
                          <a:ea typeface="+mn-ea"/>
                        </a:rPr>
                        <a:t>강의계획서작성</a:t>
                      </a:r>
                      <a:endParaRPr lang="en-US" altLang="ko-KR" sz="1600" b="1" kern="0" spc="0" smtClean="0">
                        <a:solidFill>
                          <a:srgbClr val="FF0000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b="1" kern="0" spc="0" smtClean="0">
                          <a:solidFill>
                            <a:srgbClr val="FF0000"/>
                          </a:solidFill>
                          <a:effectLst/>
                          <a:latin typeface="+mn-ea"/>
                          <a:ea typeface="+mn-ea"/>
                        </a:rPr>
                        <a:t>(1</a:t>
                      </a:r>
                      <a:r>
                        <a:rPr lang="ko-KR" altLang="en-US" sz="1600" b="1" kern="0" spc="0" smtClean="0">
                          <a:solidFill>
                            <a:srgbClr val="FF0000"/>
                          </a:solidFill>
                          <a:effectLst/>
                          <a:latin typeface="+mn-ea"/>
                          <a:ea typeface="+mn-ea"/>
                        </a:rPr>
                        <a:t>학기</a:t>
                      </a:r>
                      <a:r>
                        <a:rPr lang="en-US" altLang="ko-KR" sz="1600" b="1" kern="0" spc="0" smtClean="0">
                          <a:solidFill>
                            <a:srgbClr val="FF0000"/>
                          </a:solidFill>
                          <a:effectLst/>
                          <a:latin typeface="+mn-ea"/>
                          <a:ea typeface="+mn-ea"/>
                        </a:rPr>
                        <a:t>/2</a:t>
                      </a:r>
                      <a:r>
                        <a:rPr lang="ko-KR" altLang="en-US" sz="1600" b="1" kern="0" spc="0" smtClean="0">
                          <a:solidFill>
                            <a:srgbClr val="FF0000"/>
                          </a:solidFill>
                          <a:effectLst/>
                          <a:latin typeface="+mn-ea"/>
                          <a:ea typeface="+mn-ea"/>
                        </a:rPr>
                        <a:t>학기</a:t>
                      </a:r>
                      <a:r>
                        <a:rPr lang="en-US" altLang="ko-KR" sz="1600" b="1" kern="0" spc="0" smtClean="0">
                          <a:solidFill>
                            <a:srgbClr val="FF0000"/>
                          </a:solidFill>
                          <a:effectLst/>
                          <a:latin typeface="+mn-ea"/>
                          <a:ea typeface="+mn-ea"/>
                        </a:rPr>
                        <a:t>)</a:t>
                      </a:r>
                      <a:endParaRPr lang="en-US" altLang="ko-KR" sz="1600" b="1" kern="0" spc="0" dirty="0" smtClean="0">
                        <a:solidFill>
                          <a:srgbClr val="FF0000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kern="0" spc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학교</a:t>
                      </a:r>
                      <a:r>
                        <a:rPr lang="en-US" altLang="ko-KR" sz="1600" kern="0" spc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-</a:t>
                      </a:r>
                      <a:r>
                        <a:rPr lang="ko-KR" altLang="en-US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상해보험 </a:t>
                      </a: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가입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96936613"/>
                  </a:ext>
                </a:extLst>
              </a:tr>
              <a:tr h="632752">
                <a:tc gridSpan="4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▼ 표준현장실습학기제 진행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49368795"/>
                  </a:ext>
                </a:extLst>
              </a:tr>
              <a:tr h="1736190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2</a:t>
                      </a: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단계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b="1" kern="0" spc="0" dirty="0" smtClean="0">
                          <a:solidFill>
                            <a:srgbClr val="FF0000"/>
                          </a:solidFill>
                          <a:effectLst/>
                          <a:latin typeface="+mn-ea"/>
                          <a:ea typeface="+mn-ea"/>
                        </a:rPr>
                        <a:t>사전교육이수</a:t>
                      </a:r>
                      <a:r>
                        <a:rPr lang="ko-KR" altLang="en-US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</a:t>
                      </a:r>
                      <a:r>
                        <a:rPr lang="en-US" altLang="ko-KR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성희롱예방교육</a:t>
                      </a:r>
                      <a:r>
                        <a:rPr lang="en-US" altLang="ko-KR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/</a:t>
                      </a: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산업안전보건</a:t>
                      </a:r>
                      <a:r>
                        <a:rPr lang="en-US" altLang="ko-KR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)</a:t>
                      </a:r>
                      <a:endParaRPr lang="ko-KR" altLang="en-US" sz="16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실습일지 작성</a:t>
                      </a:r>
                      <a:r>
                        <a:rPr lang="en-US" altLang="ko-KR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(3</a:t>
                      </a:r>
                      <a:r>
                        <a:rPr lang="ko-KR" altLang="en-US" sz="1600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일이내</a:t>
                      </a:r>
                      <a:r>
                        <a:rPr lang="en-US" altLang="ko-KR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)</a:t>
                      </a:r>
                      <a:endParaRPr lang="ko-KR" altLang="en-US" sz="16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b="1" kern="0" spc="0" dirty="0" err="1">
                          <a:solidFill>
                            <a:srgbClr val="FF0000"/>
                          </a:solidFill>
                          <a:effectLst/>
                          <a:latin typeface="+mn-ea"/>
                          <a:ea typeface="+mn-ea"/>
                        </a:rPr>
                        <a:t>중간점검서</a:t>
                      </a:r>
                      <a:r>
                        <a:rPr lang="ko-KR" altLang="en-US" sz="1600" b="1" kern="0" spc="0" dirty="0">
                          <a:solidFill>
                            <a:srgbClr val="FF0000"/>
                          </a:solidFill>
                          <a:effectLst/>
                          <a:latin typeface="+mn-ea"/>
                          <a:ea typeface="+mn-ea"/>
                        </a:rPr>
                        <a:t> 작성</a:t>
                      </a:r>
                      <a:r>
                        <a:rPr lang="en-US" altLang="ko-KR" sz="16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16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실습 </a:t>
                      </a:r>
                      <a:r>
                        <a:rPr lang="en-US" altLang="ko-KR" sz="16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1/2</a:t>
                      </a:r>
                      <a:r>
                        <a:rPr lang="ko-KR" altLang="en-US" sz="16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시점</a:t>
                      </a:r>
                      <a:r>
                        <a:rPr lang="en-US" altLang="ko-KR" sz="16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)</a:t>
                      </a:r>
                      <a:endParaRPr lang="ko-KR" altLang="en-US" sz="16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실습일지</a:t>
                      </a:r>
                      <a:r>
                        <a:rPr lang="en-US" altLang="ko-KR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출석부</a:t>
                      </a:r>
                      <a:r>
                        <a:rPr lang="en-US" altLang="ko-KR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) </a:t>
                      </a: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관리</a:t>
                      </a:r>
                    </a:p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b="1" kern="0" spc="0" dirty="0">
                          <a:solidFill>
                            <a:srgbClr val="FF0000"/>
                          </a:solidFill>
                          <a:effectLst/>
                          <a:latin typeface="+mn-ea"/>
                          <a:ea typeface="+mn-ea"/>
                        </a:rPr>
                        <a:t>산업재해보상보험 확인서 제출</a:t>
                      </a:r>
                      <a:endParaRPr lang="ko-KR" altLang="en-US" sz="16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1600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일주일이내</a:t>
                      </a:r>
                      <a:r>
                        <a:rPr lang="en-US" altLang="ko-KR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)</a:t>
                      </a:r>
                      <a:endParaRPr lang="ko-KR" altLang="en-US" sz="16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실습 </a:t>
                      </a:r>
                      <a:r>
                        <a:rPr lang="ko-KR" altLang="en-US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지도</a:t>
                      </a:r>
                      <a:endParaRPr lang="en-US" altLang="ko-KR" sz="1600" kern="0" spc="0" dirty="0" smtClean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일지 작성</a:t>
                      </a:r>
                      <a:r>
                        <a:rPr lang="en-US" altLang="ko-KR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)</a:t>
                      </a:r>
                      <a:endParaRPr lang="ko-KR" altLang="en-US" sz="16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0184773"/>
                  </a:ext>
                </a:extLst>
              </a:tr>
              <a:tr h="632752">
                <a:tc gridSpan="4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▼ 표준현장실습학기제 종료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8373902"/>
                  </a:ext>
                </a:extLst>
              </a:tr>
              <a:tr h="632752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3</a:t>
                      </a: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단계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결과보고서</a:t>
                      </a:r>
                      <a:r>
                        <a:rPr lang="en-US" altLang="ko-KR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설문조사 작성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실습일지</a:t>
                      </a:r>
                      <a:r>
                        <a:rPr lang="en-US" altLang="ko-KR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출석부</a:t>
                      </a:r>
                      <a:r>
                        <a:rPr lang="en-US" altLang="ko-KR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), </a:t>
                      </a:r>
                      <a:r>
                        <a:rPr lang="ko-KR" altLang="en-US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결과보고서</a:t>
                      </a:r>
                      <a:r>
                        <a:rPr lang="en-US" altLang="ko-KR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1600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실습평가</a:t>
                      </a:r>
                      <a:endParaRPr lang="ko-KR" altLang="en-US" sz="16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실습일지</a:t>
                      </a:r>
                      <a:r>
                        <a:rPr lang="en-US" altLang="ko-KR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출석부</a:t>
                      </a:r>
                      <a:r>
                        <a:rPr lang="en-US" altLang="ko-KR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), </a:t>
                      </a: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결과보고서</a:t>
                      </a:r>
                      <a:r>
                        <a:rPr lang="en-US" altLang="ko-KR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1600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실습평가</a:t>
                      </a:r>
                      <a:endParaRPr lang="ko-KR" altLang="en-US" sz="16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28492341"/>
                  </a:ext>
                </a:extLst>
              </a:tr>
              <a:tr h="632752">
                <a:tc gridSpan="4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전공 </a:t>
                      </a:r>
                      <a:r>
                        <a:rPr lang="ko-KR" altLang="en-US" sz="1600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학점부여</a:t>
                      </a:r>
                      <a:endParaRPr lang="ko-KR" altLang="en-US" sz="16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192286"/>
                  </a:ext>
                </a:extLst>
              </a:tr>
            </a:tbl>
          </a:graphicData>
        </a:graphic>
      </p:graphicFrame>
      <p:pic>
        <p:nvPicPr>
          <p:cNvPr id="9" name="그림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50" y="8726172"/>
            <a:ext cx="5029200" cy="34631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432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1" name="직사각형 360"/>
          <p:cNvSpPr/>
          <p:nvPr/>
        </p:nvSpPr>
        <p:spPr>
          <a:xfrm>
            <a:off x="-17668" y="0"/>
            <a:ext cx="5060239" cy="12204700"/>
          </a:xfrm>
          <a:prstGeom prst="rect">
            <a:avLst/>
          </a:prstGeom>
          <a:solidFill>
            <a:srgbClr val="EFDE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pic>
        <p:nvPicPr>
          <p:cNvPr id="359" name="그림 35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76242" y="11387123"/>
            <a:ext cx="2635308" cy="658827"/>
          </a:xfrm>
          <a:prstGeom prst="rect">
            <a:avLst/>
          </a:prstGeom>
        </p:spPr>
      </p:pic>
      <p:sp>
        <p:nvSpPr>
          <p:cNvPr id="362" name="TextBox 361"/>
          <p:cNvSpPr txBox="1"/>
          <p:nvPr/>
        </p:nvSpPr>
        <p:spPr>
          <a:xfrm>
            <a:off x="443404" y="1454150"/>
            <a:ext cx="4599168" cy="5324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8000" spc="-300" dirty="0" smtClean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04.</a:t>
            </a:r>
          </a:p>
          <a:p>
            <a:endParaRPr lang="en-US" altLang="ko-KR" sz="8000" spc="-300" dirty="0" smtClean="0">
              <a:solidFill>
                <a:srgbClr val="6C490A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r>
              <a:rPr lang="ko-KR" altLang="en-US" sz="6000" spc="-300" dirty="0" smtClean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표준현장실습</a:t>
            </a:r>
            <a:endParaRPr lang="en-US" altLang="ko-KR" sz="6000" spc="-300" dirty="0" smtClean="0">
              <a:solidFill>
                <a:srgbClr val="6C490A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r>
              <a:rPr lang="ko-KR" altLang="en-US" sz="6000" spc="-300" dirty="0" err="1" smtClean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학기제</a:t>
            </a:r>
            <a:endParaRPr lang="en-US" altLang="ko-KR" sz="6000" spc="-300" dirty="0" smtClean="0">
              <a:solidFill>
                <a:srgbClr val="6C490A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r>
              <a:rPr lang="ko-KR" altLang="en-US" sz="6000" spc="-300" dirty="0" smtClean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유의사항</a:t>
            </a:r>
            <a:endParaRPr lang="en-US" altLang="ko-KR" sz="6000" spc="-300" dirty="0" smtClean="0">
              <a:solidFill>
                <a:srgbClr val="6C490A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graphicFrame>
        <p:nvGraphicFramePr>
          <p:cNvPr id="4" name="표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86645420"/>
              </p:ext>
            </p:extLst>
          </p:nvPr>
        </p:nvGraphicFramePr>
        <p:xfrm>
          <a:off x="5695950" y="378327"/>
          <a:ext cx="9718854" cy="11446196"/>
        </p:xfrm>
        <a:graphic>
          <a:graphicData uri="http://schemas.openxmlformats.org/drawingml/2006/table">
            <a:tbl>
              <a:tblPr/>
              <a:tblGrid>
                <a:gridCol w="1866605">
                  <a:extLst>
                    <a:ext uri="{9D8B030D-6E8A-4147-A177-3AD203B41FA5}">
                      <a16:colId xmlns:a16="http://schemas.microsoft.com/office/drawing/2014/main" val="616846957"/>
                    </a:ext>
                  </a:extLst>
                </a:gridCol>
                <a:gridCol w="1461482">
                  <a:extLst>
                    <a:ext uri="{9D8B030D-6E8A-4147-A177-3AD203B41FA5}">
                      <a16:colId xmlns:a16="http://schemas.microsoft.com/office/drawing/2014/main" val="174085761"/>
                    </a:ext>
                  </a:extLst>
                </a:gridCol>
                <a:gridCol w="1534556">
                  <a:extLst>
                    <a:ext uri="{9D8B030D-6E8A-4147-A177-3AD203B41FA5}">
                      <a16:colId xmlns:a16="http://schemas.microsoft.com/office/drawing/2014/main" val="365497831"/>
                    </a:ext>
                  </a:extLst>
                </a:gridCol>
                <a:gridCol w="1680704">
                  <a:extLst>
                    <a:ext uri="{9D8B030D-6E8A-4147-A177-3AD203B41FA5}">
                      <a16:colId xmlns:a16="http://schemas.microsoft.com/office/drawing/2014/main" val="2044250556"/>
                    </a:ext>
                  </a:extLst>
                </a:gridCol>
                <a:gridCol w="3175507">
                  <a:extLst>
                    <a:ext uri="{9D8B030D-6E8A-4147-A177-3AD203B41FA5}">
                      <a16:colId xmlns:a16="http://schemas.microsoft.com/office/drawing/2014/main" val="3144456100"/>
                    </a:ext>
                  </a:extLst>
                </a:gridCol>
              </a:tblGrid>
              <a:tr h="846017">
                <a:tc gridSpan="5"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24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■ 유의사항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67011777"/>
                  </a:ext>
                </a:extLst>
              </a:tr>
              <a:tr h="1553631">
                <a:tc gridSpan="5"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▶ </a:t>
                      </a:r>
                      <a:r>
                        <a:rPr lang="ko-KR" altLang="en-US" sz="20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표준현장실습학기제</a:t>
                      </a:r>
                      <a:r>
                        <a:rPr lang="en-US" altLang="ko-KR" sz="20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: </a:t>
                      </a:r>
                      <a:r>
                        <a:rPr lang="ko-KR" altLang="en-US" sz="20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최저임금기준 </a:t>
                      </a:r>
                      <a:r>
                        <a:rPr lang="en-US" altLang="ko-KR" sz="20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100% </a:t>
                      </a:r>
                      <a:r>
                        <a:rPr lang="ko-KR" altLang="en-US" sz="20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이상 지급</a:t>
                      </a:r>
                      <a:endParaRPr lang="en-US" altLang="ko-KR" sz="2000" kern="0" spc="0" dirty="0" smtClean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20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   (</a:t>
                      </a:r>
                      <a:r>
                        <a:rPr lang="ko-KR" altLang="en-US" sz="20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학교 </a:t>
                      </a:r>
                      <a:r>
                        <a:rPr lang="en-US" altLang="ko-KR" sz="20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25%</a:t>
                      </a:r>
                      <a:r>
                        <a:rPr lang="ko-KR" altLang="en-US" sz="20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→</a:t>
                      </a:r>
                      <a:r>
                        <a:rPr lang="ko-KR" altLang="en-US" sz="2000" kern="0" spc="0" dirty="0" err="1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실습기관</a:t>
                      </a:r>
                      <a:r>
                        <a:rPr lang="ko-KR" altLang="en-US" sz="20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실습 종료 후 산업체 요청 시 지급</a:t>
                      </a:r>
                      <a:r>
                        <a:rPr lang="en-US" altLang="ko-KR" sz="20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)</a:t>
                      </a:r>
                    </a:p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20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   * </a:t>
                      </a:r>
                      <a:r>
                        <a:rPr lang="ko-KR" altLang="en-US" sz="20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제출서류 </a:t>
                      </a:r>
                      <a:r>
                        <a:rPr lang="en-US" altLang="ko-KR" sz="20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: </a:t>
                      </a:r>
                      <a:r>
                        <a:rPr lang="ko-KR" altLang="en-US" sz="20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학생급여지급명세서</a:t>
                      </a:r>
                      <a:r>
                        <a:rPr lang="en-US" altLang="ko-KR" sz="20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20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국고지원금요청서</a:t>
                      </a:r>
                      <a:r>
                        <a:rPr lang="en-US" altLang="ko-KR" sz="20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20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통장사본</a:t>
                      </a:r>
                      <a:r>
                        <a:rPr lang="en-US" altLang="ko-KR" sz="20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2000" kern="0" spc="0" dirty="0" err="1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이체내역서</a:t>
                      </a:r>
                      <a:endParaRPr lang="ko-KR" altLang="en-US" sz="20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21956282"/>
                  </a:ext>
                </a:extLst>
              </a:tr>
              <a:tr h="654450">
                <a:tc gridSpan="5"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▶ </a:t>
                      </a:r>
                      <a:r>
                        <a:rPr lang="en-US" altLang="ko-KR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1</a:t>
                      </a:r>
                      <a:r>
                        <a:rPr lang="ko-KR" altLang="en-US" sz="20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일 </a:t>
                      </a:r>
                      <a:r>
                        <a:rPr lang="en-US" altLang="ko-KR" sz="20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: </a:t>
                      </a:r>
                      <a:r>
                        <a:rPr lang="en-US" altLang="ko-KR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8</a:t>
                      </a:r>
                      <a:r>
                        <a:rPr lang="ko-KR" altLang="en-US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시간</a:t>
                      </a:r>
                      <a:r>
                        <a:rPr lang="en-US" altLang="ko-KR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/</a:t>
                      </a:r>
                      <a:r>
                        <a:rPr lang="ko-KR" altLang="en-US" sz="20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주 </a:t>
                      </a:r>
                      <a:r>
                        <a:rPr lang="en-US" altLang="ko-KR" sz="20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: </a:t>
                      </a:r>
                      <a:r>
                        <a:rPr lang="en-US" altLang="ko-KR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40</a:t>
                      </a:r>
                      <a:r>
                        <a:rPr lang="ko-KR" altLang="en-US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시간 연속성을 원칙으로 함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36567131"/>
                  </a:ext>
                </a:extLst>
              </a:tr>
              <a:tr h="2472365">
                <a:tc gridSpan="5"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▶ </a:t>
                      </a:r>
                      <a:r>
                        <a:rPr lang="ko-KR" altLang="en-US" sz="2000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실습인정</a:t>
                      </a:r>
                      <a:r>
                        <a:rPr lang="ko-KR" altLang="en-US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</a:t>
                      </a:r>
                      <a:r>
                        <a:rPr lang="ko-KR" altLang="en-US" sz="20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일수</a:t>
                      </a:r>
                      <a:endParaRPr lang="en-US" altLang="ko-KR" sz="2000" kern="0" spc="0" dirty="0" smtClean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indent="0" algn="l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20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   ※ </a:t>
                      </a:r>
                      <a:r>
                        <a:rPr lang="ko-KR" altLang="en-US" sz="20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현장실습이 실시되지 않은 법정 공휴일 및 참정권 행사일 등은 </a:t>
                      </a:r>
                      <a:r>
                        <a:rPr lang="ko-KR" altLang="en-US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실습 일수에서 </a:t>
                      </a:r>
                      <a:endParaRPr lang="en-US" altLang="ko-KR" sz="2000" kern="0" spc="0" dirty="0" smtClean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indent="0" algn="l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20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      </a:t>
                      </a:r>
                      <a:r>
                        <a:rPr lang="ko-KR" altLang="en-US" sz="20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포함되지 않음</a:t>
                      </a:r>
                      <a:endParaRPr lang="en-US" altLang="ko-KR" sz="2000" kern="0" spc="0" dirty="0" smtClean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indent="0" algn="l" defTabSz="914400" eaLnBrk="1" fontAlgn="base" latinLnBrk="0" hangingPunct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20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▶ </a:t>
                      </a:r>
                      <a:r>
                        <a:rPr lang="ko-KR" altLang="en-US" sz="2000" kern="0" spc="0" dirty="0" smtClean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</a:rPr>
                        <a:t>지도 방문은 </a:t>
                      </a:r>
                      <a:r>
                        <a:rPr lang="en-US" altLang="ko-KR" sz="2000" kern="0" spc="0" dirty="0" smtClean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</a:rPr>
                        <a:t>1</a:t>
                      </a:r>
                      <a:r>
                        <a:rPr lang="ko-KR" altLang="en-US" sz="2000" kern="0" spc="0" dirty="0" smtClean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</a:rPr>
                        <a:t>회 이상 의무</a:t>
                      </a:r>
                      <a:r>
                        <a:rPr lang="en-US" altLang="ko-KR" sz="2000" kern="0" spc="0" dirty="0" smtClean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</a:rPr>
                        <a:t>/ </a:t>
                      </a:r>
                      <a:r>
                        <a:rPr lang="ko-KR" altLang="en-US" sz="2000" kern="0" spc="0" dirty="0" smtClean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</a:rPr>
                        <a:t>한서 포탈에 지도일지 작성</a:t>
                      </a:r>
                      <a:endParaRPr lang="en-US" altLang="ko-KR" sz="2000" kern="0" spc="0" dirty="0" smtClean="0">
                        <a:solidFill>
                          <a:srgbClr val="0000FF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71054690"/>
                  </a:ext>
                </a:extLst>
              </a:tr>
              <a:tr h="522488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20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구분</a:t>
                      </a:r>
                      <a:endParaRPr lang="ko-KR" altLang="en-US" sz="20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20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실습기간</a:t>
                      </a:r>
                      <a:endParaRPr lang="ko-KR" altLang="en-US" sz="20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20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전공 학점</a:t>
                      </a:r>
                      <a:endParaRPr lang="ko-KR" altLang="en-US" sz="20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2000" kern="0" spc="0" dirty="0" smtClean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</a:rPr>
                        <a:t>지도방문횟수</a:t>
                      </a:r>
                      <a:endParaRPr lang="ko-KR" altLang="en-US" sz="2000" kern="0" spc="0" dirty="0">
                        <a:solidFill>
                          <a:srgbClr val="0000FF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20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비고</a:t>
                      </a:r>
                      <a:endParaRPr lang="ko-KR" altLang="en-US" sz="20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53004434"/>
                  </a:ext>
                </a:extLst>
              </a:tr>
              <a:tr h="522488">
                <a:tc row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20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1</a:t>
                      </a:r>
                      <a:r>
                        <a:rPr lang="ko-KR" altLang="en-US" sz="20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학기</a:t>
                      </a:r>
                      <a:r>
                        <a:rPr lang="en-US" altLang="ko-KR" sz="20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/2</a:t>
                      </a:r>
                      <a:r>
                        <a:rPr lang="ko-KR" altLang="en-US" sz="20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학기</a:t>
                      </a:r>
                      <a:endParaRPr lang="ko-KR" altLang="en-US" sz="20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20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12</a:t>
                      </a:r>
                      <a:r>
                        <a:rPr lang="ko-KR" altLang="en-US" sz="20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주</a:t>
                      </a:r>
                      <a:endParaRPr lang="ko-KR" altLang="en-US" sz="20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20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12</a:t>
                      </a:r>
                      <a:r>
                        <a:rPr lang="ko-KR" altLang="en-US" sz="20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학점</a:t>
                      </a:r>
                      <a:endParaRPr lang="ko-KR" altLang="en-US" sz="20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2000" kern="0" spc="0" dirty="0" smtClean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</a:rPr>
                        <a:t>1</a:t>
                      </a:r>
                      <a:r>
                        <a:rPr lang="ko-KR" altLang="en-US" sz="2000" kern="0" spc="0" dirty="0" smtClean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</a:rPr>
                        <a:t>회</a:t>
                      </a:r>
                      <a:r>
                        <a:rPr lang="en-US" altLang="ko-KR" sz="2000" kern="0" spc="0" dirty="0" smtClean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</a:rPr>
                        <a:t>~4</a:t>
                      </a:r>
                      <a:r>
                        <a:rPr lang="ko-KR" altLang="en-US" sz="2000" kern="0" spc="0" dirty="0" smtClean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</a:rPr>
                        <a:t>회</a:t>
                      </a:r>
                      <a:endParaRPr lang="ko-KR" altLang="en-US" sz="2000" kern="0" spc="0" dirty="0">
                        <a:solidFill>
                          <a:srgbClr val="0000FF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20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- </a:t>
                      </a:r>
                      <a:r>
                        <a:rPr lang="ko-KR" altLang="en-US" sz="20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고속도로 영수증 원본</a:t>
                      </a:r>
                      <a:endParaRPr lang="en-US" altLang="ko-KR" sz="2000" kern="0" spc="0" dirty="0" smtClean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indent="0" algn="l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en-US" altLang="ko-KR" sz="20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- </a:t>
                      </a:r>
                      <a:r>
                        <a:rPr lang="ko-KR" altLang="en-US" sz="20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현지 영수증 원본</a:t>
                      </a:r>
                      <a:endParaRPr lang="en-US" altLang="ko-KR" sz="2000" kern="0" spc="0" dirty="0" smtClean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indent="0" algn="l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en-US" altLang="ko-KR" sz="2000" kern="0" spc="0" baseline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- </a:t>
                      </a:r>
                      <a:r>
                        <a:rPr lang="ko-KR" altLang="en-US" sz="2000" kern="0" spc="0" baseline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학생과 </a:t>
                      </a:r>
                      <a:r>
                        <a:rPr lang="ko-KR" altLang="en-US" sz="2000" kern="0" spc="0" baseline="0" dirty="0" err="1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실습기관</a:t>
                      </a:r>
                      <a:r>
                        <a:rPr lang="ko-KR" altLang="en-US" sz="2000" kern="0" spc="0" baseline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</a:t>
                      </a:r>
                      <a:endParaRPr lang="en-US" altLang="ko-KR" sz="2000" kern="0" spc="0" baseline="0" dirty="0" smtClean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indent="0" algn="l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en-US" altLang="ko-KR" sz="2000" kern="0" spc="0" baseline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 </a:t>
                      </a:r>
                      <a:r>
                        <a:rPr lang="ko-KR" altLang="en-US" sz="2000" kern="0" spc="0" baseline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담당자 사진</a:t>
                      </a:r>
                      <a:endParaRPr lang="ko-KR" altLang="en-US" sz="20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17003502"/>
                  </a:ext>
                </a:extLst>
              </a:tr>
              <a:tr h="522488">
                <a:tc vMerge="1"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20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20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15</a:t>
                      </a:r>
                      <a:r>
                        <a:rPr lang="ko-KR" altLang="en-US" sz="20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주</a:t>
                      </a:r>
                      <a:endParaRPr lang="ko-KR" altLang="en-US" sz="20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20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15</a:t>
                      </a:r>
                      <a:r>
                        <a:rPr lang="ko-KR" altLang="en-US" sz="20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학점</a:t>
                      </a:r>
                      <a:endParaRPr lang="ko-KR" altLang="en-US" sz="20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20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20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48662130"/>
                  </a:ext>
                </a:extLst>
              </a:tr>
              <a:tr h="539339">
                <a:tc row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20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하계</a:t>
                      </a:r>
                      <a:r>
                        <a:rPr lang="en-US" altLang="ko-KR" sz="20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/</a:t>
                      </a:r>
                      <a:r>
                        <a:rPr lang="ko-KR" altLang="en-US" sz="20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동계</a:t>
                      </a:r>
                      <a:endParaRPr lang="en-US" altLang="ko-KR" sz="2000" kern="0" spc="0" dirty="0" smtClean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20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계절학기</a:t>
                      </a:r>
                      <a:endParaRPr lang="ko-KR" altLang="en-US" sz="20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20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1</a:t>
                      </a:r>
                      <a:r>
                        <a:rPr lang="ko-KR" altLang="en-US" sz="20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개월</a:t>
                      </a:r>
                      <a:endParaRPr lang="ko-KR" altLang="en-US" sz="20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20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3</a:t>
                      </a:r>
                      <a:r>
                        <a:rPr lang="ko-KR" altLang="en-US" sz="20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학점</a:t>
                      </a:r>
                      <a:endParaRPr lang="ko-KR" altLang="en-US" sz="20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2000" kern="0" spc="0" dirty="0" smtClean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</a:rPr>
                        <a:t>1</a:t>
                      </a:r>
                      <a:r>
                        <a:rPr lang="ko-KR" altLang="en-US" sz="2000" kern="0" spc="0" dirty="0" smtClean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</a:rPr>
                        <a:t>회</a:t>
                      </a:r>
                      <a:r>
                        <a:rPr lang="en-US" altLang="ko-KR" sz="2000" kern="0" spc="0" dirty="0" smtClean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</a:rPr>
                        <a:t>~2</a:t>
                      </a:r>
                      <a:r>
                        <a:rPr lang="ko-KR" altLang="en-US" sz="2000" kern="0" spc="0" dirty="0" smtClean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</a:rPr>
                        <a:t>회</a:t>
                      </a:r>
                      <a:endParaRPr lang="ko-KR" altLang="en-US" sz="2000" kern="0" spc="0" dirty="0">
                        <a:solidFill>
                          <a:srgbClr val="0000FF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20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27759132"/>
                  </a:ext>
                </a:extLst>
              </a:tr>
              <a:tr h="581733">
                <a:tc vMerge="1"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20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20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8</a:t>
                      </a:r>
                      <a:r>
                        <a:rPr lang="ko-KR" altLang="en-US" sz="20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주</a:t>
                      </a:r>
                      <a:endParaRPr lang="ko-KR" altLang="en-US" sz="20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20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6</a:t>
                      </a:r>
                      <a:r>
                        <a:rPr lang="ko-KR" altLang="en-US" sz="20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학점</a:t>
                      </a:r>
                      <a:endParaRPr lang="ko-KR" altLang="en-US" sz="20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20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20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91644777"/>
                  </a:ext>
                </a:extLst>
              </a:tr>
              <a:tr h="656429">
                <a:tc gridSpan="5">
                  <a:txBody>
                    <a:bodyPr/>
                    <a:lstStyle/>
                    <a:p>
                      <a:pPr marL="0" marR="0" indent="0" algn="l" defTabSz="914400" eaLnBrk="1" fontAlgn="base" latinLnBrk="0" hangingPunct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20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▶ </a:t>
                      </a:r>
                      <a:r>
                        <a:rPr lang="ko-KR" altLang="en-US" sz="2000" kern="0" spc="0" dirty="0" err="1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실습기관은</a:t>
                      </a:r>
                      <a:r>
                        <a:rPr lang="ko-KR" altLang="en-US" sz="20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학생의 전공과 연계되는 업무를 공고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39633224"/>
                  </a:ext>
                </a:extLst>
              </a:tr>
              <a:tr h="2482371">
                <a:tc gridSpan="5">
                  <a:txBody>
                    <a:bodyPr/>
                    <a:lstStyle/>
                    <a:p>
                      <a:pPr marL="0" marR="0" indent="0" algn="l" defTabSz="914400" eaLnBrk="1" fontAlgn="base" latinLnBrk="0" hangingPunct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2400" b="1" kern="0" spc="0" dirty="0" smtClean="0">
                          <a:solidFill>
                            <a:srgbClr val="FF0000"/>
                          </a:solidFill>
                          <a:effectLst/>
                          <a:latin typeface="+mn-ea"/>
                          <a:ea typeface="+mn-ea"/>
                        </a:rPr>
                        <a:t>■</a:t>
                      </a:r>
                      <a:r>
                        <a:rPr lang="ko-KR" altLang="en-US" sz="2400" b="1" kern="0" spc="0" baseline="0" dirty="0" smtClean="0">
                          <a:solidFill>
                            <a:srgbClr val="FF0000"/>
                          </a:solidFill>
                          <a:effectLst/>
                          <a:latin typeface="+mn-ea"/>
                          <a:ea typeface="+mn-ea"/>
                        </a:rPr>
                        <a:t> </a:t>
                      </a:r>
                      <a:r>
                        <a:rPr lang="ko-KR" altLang="en-US" sz="2400" b="1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참여 불가 </a:t>
                      </a:r>
                      <a:r>
                        <a:rPr lang="ko-KR" altLang="en-US" sz="2400" b="1" dirty="0" err="1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실습기관</a:t>
                      </a:r>
                      <a:endParaRPr lang="en-US" altLang="ko-KR" sz="2400" b="1" dirty="0" smtClean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l" defTabSz="914400" eaLnBrk="1" fontAlgn="base" latinLnBrk="0" hangingPunct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2000" kern="0" spc="0" dirty="0" smtClean="0">
                          <a:solidFill>
                            <a:srgbClr val="0000FF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  </a:t>
                      </a:r>
                      <a:r>
                        <a:rPr lang="en-US" altLang="ko-KR" sz="2000" kern="0" spc="0" dirty="0" smtClean="0">
                          <a:solidFill>
                            <a:srgbClr val="0000FF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1) </a:t>
                      </a:r>
                      <a:r>
                        <a:rPr lang="ko-KR" altLang="en-US" sz="2000" b="1" kern="0" spc="0" dirty="0" smtClean="0">
                          <a:solidFill>
                            <a:srgbClr val="0000FF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실습학생관련 </a:t>
                      </a:r>
                      <a:r>
                        <a:rPr lang="ko-KR" altLang="en-US" sz="2000" b="1" kern="0" spc="0" dirty="0" err="1" smtClean="0">
                          <a:solidFill>
                            <a:srgbClr val="0000FF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친인적</a:t>
                      </a:r>
                      <a:r>
                        <a:rPr lang="ko-KR" altLang="en-US" sz="2000" b="1" kern="0" spc="0" dirty="0" smtClean="0">
                          <a:solidFill>
                            <a:srgbClr val="0000FF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 및 직계가족회사</a:t>
                      </a:r>
                      <a:r>
                        <a:rPr lang="en-US" altLang="ko-KR" sz="2000" b="1" kern="0" spc="0" dirty="0" smtClean="0">
                          <a:solidFill>
                            <a:srgbClr val="0000FF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(</a:t>
                      </a:r>
                      <a:r>
                        <a:rPr lang="ko-KR" altLang="en-US" sz="2000" b="1" kern="0" spc="0" dirty="0" err="1" smtClean="0">
                          <a:solidFill>
                            <a:srgbClr val="0000FF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실습기관</a:t>
                      </a:r>
                      <a:r>
                        <a:rPr lang="en-US" altLang="ko-KR" sz="2000" b="1" kern="0" spc="0" dirty="0" smtClean="0">
                          <a:solidFill>
                            <a:srgbClr val="0000FF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)</a:t>
                      </a:r>
                      <a:r>
                        <a:rPr lang="ko-KR" altLang="en-US" sz="2000" b="1" kern="0" spc="0" dirty="0" smtClean="0">
                          <a:solidFill>
                            <a:srgbClr val="0000FF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은 현장실습 불가능</a:t>
                      </a:r>
                      <a:endParaRPr lang="en-US" altLang="ko-KR" sz="2000" b="1" kern="0" spc="0" dirty="0" smtClean="0">
                        <a:solidFill>
                          <a:srgbClr val="0000FF"/>
                        </a:solidFill>
                        <a:effectLst/>
                        <a:latin typeface="맑은 고딕" panose="020B0503020000020004" pitchFamily="50" charset="-127"/>
                        <a:ea typeface="+mn-ea"/>
                      </a:endParaRPr>
                    </a:p>
                    <a:p>
                      <a:pPr marL="0" marR="0" indent="0" algn="l" defTabSz="914400" eaLnBrk="1" fontAlgn="base" latinLnBrk="0" hangingPunct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2000" kern="0" spc="0" dirty="0" smtClean="0">
                          <a:solidFill>
                            <a:srgbClr val="0000FF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  </a:t>
                      </a:r>
                      <a:r>
                        <a:rPr lang="en-US" altLang="ko-KR" sz="2000" kern="0" spc="0" dirty="0" smtClean="0">
                          <a:solidFill>
                            <a:srgbClr val="0000FF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2)</a:t>
                      </a:r>
                      <a:r>
                        <a:rPr lang="ko-KR" altLang="en-US" sz="2000" kern="0" spc="0" dirty="0" smtClean="0">
                          <a:solidFill>
                            <a:srgbClr val="0000FF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 </a:t>
                      </a:r>
                      <a:r>
                        <a:rPr lang="ko-KR" altLang="en-US" sz="2000" b="1" dirty="0" err="1" smtClean="0">
                          <a:solidFill>
                            <a:srgbClr val="0000FF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  <a:cs typeface="+mn-cs"/>
                        </a:rPr>
                        <a:t>실습기관</a:t>
                      </a:r>
                      <a:r>
                        <a:rPr lang="ko-KR" altLang="en-US" sz="2000" b="1" dirty="0" smtClean="0">
                          <a:solidFill>
                            <a:srgbClr val="0000FF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  <a:cs typeface="+mn-cs"/>
                        </a:rPr>
                        <a:t> 내에서 실습이 진행되지 않는 경우</a:t>
                      </a:r>
                      <a:endParaRPr lang="ko-KR" altLang="en-US" sz="2000" kern="0" spc="0" dirty="0" smtClean="0">
                        <a:solidFill>
                          <a:srgbClr val="0000FF"/>
                        </a:solidFill>
                        <a:effectLst/>
                        <a:latin typeface="맑은 고딕" panose="020B0503020000020004" pitchFamily="50" charset="-127"/>
                        <a:ea typeface="+mn-ea"/>
                      </a:endParaRPr>
                    </a:p>
                    <a:p>
                      <a:pPr marL="0" marR="0" indent="0" algn="l" defTabSz="914400" eaLnBrk="1" fontAlgn="base" latinLnBrk="0" hangingPunct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2000" kern="0" spc="0" dirty="0" smtClean="0">
                          <a:solidFill>
                            <a:srgbClr val="0000FF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  </a:t>
                      </a:r>
                      <a:r>
                        <a:rPr lang="en-US" altLang="ko-KR" sz="2000" kern="0" spc="0" dirty="0" smtClean="0">
                          <a:solidFill>
                            <a:srgbClr val="0000FF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3)</a:t>
                      </a:r>
                      <a:r>
                        <a:rPr lang="ko-KR" altLang="en-US" sz="2000" kern="0" spc="0" dirty="0" smtClean="0">
                          <a:solidFill>
                            <a:srgbClr val="0000FF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 </a:t>
                      </a:r>
                      <a:r>
                        <a:rPr lang="ko-KR" altLang="en-US" sz="2000" b="1" dirty="0" smtClean="0">
                          <a:solidFill>
                            <a:srgbClr val="0000FF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  <a:cs typeface="+mn-cs"/>
                        </a:rPr>
                        <a:t>근로자 파견 및 근로자 공급을 주로 하는 용역업체 등</a:t>
                      </a:r>
                      <a:endParaRPr lang="en-US" altLang="ko-KR" sz="2000" b="1" dirty="0" smtClean="0">
                        <a:solidFill>
                          <a:srgbClr val="0000FF"/>
                        </a:solidFill>
                        <a:effectLst/>
                        <a:latin typeface="맑은 고딕" panose="020B0503020000020004" pitchFamily="50" charset="-127"/>
                        <a:ea typeface="+mn-ea"/>
                        <a:cs typeface="+mn-cs"/>
                      </a:endParaRPr>
                    </a:p>
                    <a:p>
                      <a:pPr marL="0" marR="0" indent="0" algn="l" defTabSz="914400" eaLnBrk="1" fontAlgn="base" latinLnBrk="0" hangingPunct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2000" b="1" dirty="0" smtClean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35071788"/>
                  </a:ext>
                </a:extLst>
              </a:tr>
            </a:tbl>
          </a:graphicData>
        </a:graphic>
      </p:graphicFrame>
      <p:pic>
        <p:nvPicPr>
          <p:cNvPr id="9" name="그림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50" y="8726172"/>
            <a:ext cx="5029200" cy="34631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1182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1" name="직사각형 360"/>
          <p:cNvSpPr/>
          <p:nvPr/>
        </p:nvSpPr>
        <p:spPr>
          <a:xfrm>
            <a:off x="-17668" y="0"/>
            <a:ext cx="5060239" cy="12204700"/>
          </a:xfrm>
          <a:prstGeom prst="rect">
            <a:avLst/>
          </a:prstGeom>
          <a:solidFill>
            <a:srgbClr val="EFDE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pic>
        <p:nvPicPr>
          <p:cNvPr id="359" name="그림 35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76242" y="11387123"/>
            <a:ext cx="2635308" cy="658827"/>
          </a:xfrm>
          <a:prstGeom prst="rect">
            <a:avLst/>
          </a:prstGeom>
        </p:spPr>
      </p:pic>
      <p:sp>
        <p:nvSpPr>
          <p:cNvPr id="362" name="TextBox 361"/>
          <p:cNvSpPr txBox="1"/>
          <p:nvPr/>
        </p:nvSpPr>
        <p:spPr>
          <a:xfrm>
            <a:off x="443404" y="1454150"/>
            <a:ext cx="4599168" cy="62478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8000" spc="-300" dirty="0" smtClean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05.</a:t>
            </a:r>
          </a:p>
          <a:p>
            <a:endParaRPr lang="en-US" altLang="ko-KR" sz="8000" spc="-300" dirty="0" smtClean="0">
              <a:solidFill>
                <a:srgbClr val="6C490A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r>
              <a:rPr lang="ko-KR" altLang="en-US" sz="6000" spc="-300" dirty="0" smtClean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표준현장실습</a:t>
            </a:r>
            <a:endParaRPr lang="en-US" altLang="ko-KR" sz="6000" spc="-300" dirty="0" smtClean="0">
              <a:solidFill>
                <a:srgbClr val="6C490A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r>
              <a:rPr lang="ko-KR" altLang="en-US" sz="6000" spc="-300" dirty="0" err="1" smtClean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학기제</a:t>
            </a:r>
            <a:endParaRPr lang="en-US" altLang="ko-KR" sz="6000" spc="-300" dirty="0" smtClean="0">
              <a:solidFill>
                <a:srgbClr val="6C490A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r>
              <a:rPr lang="ko-KR" altLang="en-US" sz="6000" spc="-300" dirty="0" smtClean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운영지원 및 변경사항</a:t>
            </a:r>
            <a:endParaRPr lang="en-US" altLang="ko-KR" sz="6000" spc="-300" dirty="0" smtClean="0">
              <a:solidFill>
                <a:srgbClr val="6C490A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pic>
        <p:nvPicPr>
          <p:cNvPr id="9" name="그림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50" y="8726172"/>
            <a:ext cx="5029200" cy="3463107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5117389" y="1378316"/>
            <a:ext cx="11094161" cy="88947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r>
              <a:rPr lang="ko-KR" altLang="en-US" sz="3600" b="1" kern="0" dirty="0">
                <a:solidFill>
                  <a:srgbClr val="000000"/>
                </a:solidFill>
                <a:latin typeface="+mn-ea"/>
              </a:rPr>
              <a:t>■  </a:t>
            </a:r>
            <a:r>
              <a:rPr lang="ko-KR" altLang="en-US" sz="3600" b="1" kern="0" dirty="0" smtClean="0">
                <a:solidFill>
                  <a:srgbClr val="000000"/>
                </a:solidFill>
                <a:latin typeface="+mn-ea"/>
              </a:rPr>
              <a:t>운영지원 및 변경사항</a:t>
            </a:r>
            <a:endParaRPr lang="en-US" altLang="ko-KR" sz="3600" b="1" kern="0" dirty="0" smtClean="0">
              <a:solidFill>
                <a:srgbClr val="000000"/>
              </a:solidFill>
              <a:latin typeface="+mn-ea"/>
            </a:endParaRPr>
          </a:p>
          <a:p>
            <a:pPr fontAlgn="base"/>
            <a:endParaRPr lang="en-US" altLang="ko-KR" sz="2800" dirty="0" smtClean="0"/>
          </a:p>
          <a:p>
            <a:pPr fontAlgn="base">
              <a:lnSpc>
                <a:spcPct val="150000"/>
              </a:lnSpc>
            </a:pPr>
            <a:r>
              <a:rPr lang="en-US" altLang="ko-KR" sz="2800" b="1" dirty="0" smtClean="0">
                <a:latin typeface="+mj-ea"/>
                <a:ea typeface="+mj-ea"/>
              </a:rPr>
              <a:t>1. </a:t>
            </a:r>
            <a:r>
              <a:rPr lang="ko-KR" altLang="en-US" sz="2800" b="1" dirty="0" smtClean="0">
                <a:latin typeface="+mj-ea"/>
                <a:ea typeface="+mj-ea"/>
              </a:rPr>
              <a:t>표준현장실습학기제</a:t>
            </a:r>
            <a:endParaRPr lang="en-US" altLang="ko-KR" sz="2800" b="1" dirty="0" smtClean="0">
              <a:latin typeface="+mj-ea"/>
              <a:ea typeface="+mj-ea"/>
            </a:endParaRPr>
          </a:p>
          <a:p>
            <a:pPr fontAlgn="base">
              <a:lnSpc>
                <a:spcPct val="150000"/>
              </a:lnSpc>
            </a:pPr>
            <a:r>
              <a:rPr lang="en-US" altLang="ko-KR" sz="2400" dirty="0" smtClean="0">
                <a:latin typeface="+mj-ea"/>
                <a:ea typeface="+mj-ea"/>
              </a:rPr>
              <a:t>-  2</a:t>
            </a:r>
            <a:r>
              <a:rPr lang="ko-KR" altLang="en-US" sz="2400" dirty="0">
                <a:latin typeface="+mj-ea"/>
                <a:ea typeface="+mj-ea"/>
              </a:rPr>
              <a:t>학기</a:t>
            </a:r>
            <a:r>
              <a:rPr lang="en-US" altLang="ko-KR" sz="2400" dirty="0">
                <a:latin typeface="+mj-ea"/>
                <a:ea typeface="+mj-ea"/>
              </a:rPr>
              <a:t>, </a:t>
            </a:r>
            <a:r>
              <a:rPr lang="ko-KR" altLang="en-US" sz="2400" dirty="0" err="1">
                <a:latin typeface="+mj-ea"/>
                <a:ea typeface="+mj-ea"/>
              </a:rPr>
              <a:t>동계학기</a:t>
            </a:r>
            <a:r>
              <a:rPr lang="en-US" altLang="ko-KR" sz="2400" dirty="0">
                <a:latin typeface="+mj-ea"/>
                <a:ea typeface="+mj-ea"/>
              </a:rPr>
              <a:t>= </a:t>
            </a:r>
            <a:r>
              <a:rPr lang="ko-KR" altLang="en-US" sz="2400" dirty="0" err="1">
                <a:latin typeface="+mj-ea"/>
                <a:ea typeface="+mj-ea"/>
              </a:rPr>
              <a:t>실습기관</a:t>
            </a:r>
            <a:r>
              <a:rPr lang="ko-KR" altLang="en-US" sz="2400" dirty="0">
                <a:latin typeface="+mj-ea"/>
                <a:ea typeface="+mj-ea"/>
              </a:rPr>
              <a:t> </a:t>
            </a:r>
            <a:r>
              <a:rPr lang="ko-KR" altLang="en-US" sz="2400" dirty="0">
                <a:solidFill>
                  <a:srgbClr val="FF0000"/>
                </a:solidFill>
                <a:latin typeface="+mj-ea"/>
                <a:ea typeface="+mj-ea"/>
              </a:rPr>
              <a:t>국고지원금</a:t>
            </a:r>
            <a:r>
              <a:rPr lang="en-US" altLang="ko-KR" sz="2400" dirty="0">
                <a:solidFill>
                  <a:srgbClr val="FF0000"/>
                </a:solidFill>
                <a:latin typeface="+mj-ea"/>
                <a:ea typeface="+mj-ea"/>
              </a:rPr>
              <a:t>(25%) </a:t>
            </a:r>
            <a:r>
              <a:rPr lang="ko-KR" altLang="en-US" sz="2400" dirty="0">
                <a:solidFill>
                  <a:srgbClr val="FF0000"/>
                </a:solidFill>
                <a:latin typeface="+mj-ea"/>
                <a:ea typeface="+mj-ea"/>
              </a:rPr>
              <a:t>예산 소진에 따른 학생 선정</a:t>
            </a:r>
          </a:p>
          <a:p>
            <a:pPr fontAlgn="base">
              <a:lnSpc>
                <a:spcPct val="150000"/>
              </a:lnSpc>
            </a:pPr>
            <a:r>
              <a:rPr lang="ko-KR" altLang="en-US" sz="2400" dirty="0" smtClean="0">
                <a:latin typeface="+mj-ea"/>
                <a:ea typeface="+mj-ea"/>
              </a:rPr>
              <a:t>   단</a:t>
            </a:r>
            <a:r>
              <a:rPr lang="en-US" altLang="ko-KR" sz="2400" dirty="0">
                <a:latin typeface="+mj-ea"/>
                <a:ea typeface="+mj-ea"/>
              </a:rPr>
              <a:t>, </a:t>
            </a:r>
            <a:r>
              <a:rPr lang="ko-KR" altLang="en-US" sz="2400" dirty="0">
                <a:latin typeface="+mj-ea"/>
                <a:ea typeface="+mj-ea"/>
              </a:rPr>
              <a:t>국고지원금 </a:t>
            </a:r>
            <a:r>
              <a:rPr lang="en-US" altLang="ko-KR" sz="2400" dirty="0">
                <a:latin typeface="+mj-ea"/>
                <a:ea typeface="+mj-ea"/>
              </a:rPr>
              <a:t>25% </a:t>
            </a:r>
            <a:r>
              <a:rPr lang="ko-KR" altLang="en-US" sz="2400" dirty="0" err="1">
                <a:latin typeface="+mj-ea"/>
                <a:ea typeface="+mj-ea"/>
              </a:rPr>
              <a:t>미신청</a:t>
            </a:r>
            <a:r>
              <a:rPr lang="ko-KR" altLang="en-US" sz="2400" dirty="0">
                <a:latin typeface="+mj-ea"/>
                <a:ea typeface="+mj-ea"/>
              </a:rPr>
              <a:t> </a:t>
            </a:r>
            <a:r>
              <a:rPr lang="ko-KR" altLang="en-US" sz="2400" dirty="0" err="1">
                <a:latin typeface="+mj-ea"/>
                <a:ea typeface="+mj-ea"/>
              </a:rPr>
              <a:t>실습기관은</a:t>
            </a:r>
            <a:r>
              <a:rPr lang="ko-KR" altLang="en-US" sz="2400" dirty="0">
                <a:latin typeface="+mj-ea"/>
                <a:ea typeface="+mj-ea"/>
              </a:rPr>
              <a:t> 표준현장실습 </a:t>
            </a:r>
            <a:r>
              <a:rPr lang="ko-KR" altLang="en-US" sz="2400" dirty="0" smtClean="0">
                <a:latin typeface="+mj-ea"/>
                <a:ea typeface="+mj-ea"/>
              </a:rPr>
              <a:t>가능</a:t>
            </a:r>
            <a:endParaRPr lang="en-US" altLang="ko-KR" sz="2400" dirty="0" smtClean="0">
              <a:latin typeface="+mj-ea"/>
              <a:ea typeface="+mj-ea"/>
            </a:endParaRPr>
          </a:p>
          <a:p>
            <a:pPr lvl="0" fontAlgn="base">
              <a:lnSpc>
                <a:spcPct val="150000"/>
              </a:lnSpc>
            </a:pPr>
            <a:r>
              <a:rPr lang="en-US" altLang="ko-KR" sz="2400" dirty="0" smtClean="0">
                <a:latin typeface="+mj-ea"/>
                <a:ea typeface="+mj-ea"/>
              </a:rPr>
              <a:t>- </a:t>
            </a:r>
            <a:r>
              <a:rPr lang="ko-KR" altLang="en-US" sz="2400" dirty="0" smtClean="0">
                <a:latin typeface="+mj-ea"/>
                <a:ea typeface="+mj-ea"/>
              </a:rPr>
              <a:t>학생 </a:t>
            </a:r>
            <a:r>
              <a:rPr lang="ko-KR" altLang="en-US" sz="2400" dirty="0">
                <a:latin typeface="+mj-ea"/>
                <a:ea typeface="+mj-ea"/>
              </a:rPr>
              <a:t>선정 기준</a:t>
            </a:r>
          </a:p>
          <a:p>
            <a:pPr fontAlgn="base">
              <a:lnSpc>
                <a:spcPct val="150000"/>
              </a:lnSpc>
            </a:pPr>
            <a:r>
              <a:rPr lang="en-US" altLang="ko-KR" sz="2400" dirty="0" smtClean="0">
                <a:latin typeface="+mj-ea"/>
                <a:ea typeface="+mj-ea"/>
              </a:rPr>
              <a:t>   (</a:t>
            </a:r>
            <a:r>
              <a:rPr lang="ko-KR" altLang="en-US" sz="2400" dirty="0">
                <a:latin typeface="+mj-ea"/>
                <a:ea typeface="+mj-ea"/>
              </a:rPr>
              <a:t>기관</a:t>
            </a:r>
            <a:r>
              <a:rPr lang="en-US" altLang="ko-KR" sz="2400" dirty="0">
                <a:latin typeface="+mj-ea"/>
                <a:ea typeface="+mj-ea"/>
              </a:rPr>
              <a:t>) </a:t>
            </a:r>
            <a:r>
              <a:rPr lang="ko-KR" altLang="en-US" sz="2400" dirty="0">
                <a:latin typeface="+mj-ea"/>
                <a:ea typeface="+mj-ea"/>
              </a:rPr>
              <a:t>학생의 전공분야 연관성</a:t>
            </a:r>
          </a:p>
          <a:p>
            <a:pPr fontAlgn="base">
              <a:lnSpc>
                <a:spcPct val="150000"/>
              </a:lnSpc>
            </a:pPr>
            <a:r>
              <a:rPr lang="en-US" altLang="ko-KR" sz="2400" dirty="0" smtClean="0">
                <a:latin typeface="+mj-ea"/>
                <a:ea typeface="+mj-ea"/>
              </a:rPr>
              <a:t>   (</a:t>
            </a:r>
            <a:r>
              <a:rPr lang="ko-KR" altLang="en-US" sz="2400" dirty="0">
                <a:latin typeface="+mj-ea"/>
                <a:ea typeface="+mj-ea"/>
              </a:rPr>
              <a:t>교수</a:t>
            </a:r>
            <a:r>
              <a:rPr lang="en-US" altLang="ko-KR" sz="2400" dirty="0">
                <a:latin typeface="+mj-ea"/>
                <a:ea typeface="+mj-ea"/>
              </a:rPr>
              <a:t>&amp;</a:t>
            </a:r>
            <a:r>
              <a:rPr lang="ko-KR" altLang="en-US" sz="2400" dirty="0">
                <a:latin typeface="+mj-ea"/>
                <a:ea typeface="+mj-ea"/>
              </a:rPr>
              <a:t>기관</a:t>
            </a:r>
            <a:r>
              <a:rPr lang="en-US" altLang="ko-KR" sz="2400" dirty="0">
                <a:latin typeface="+mj-ea"/>
                <a:ea typeface="+mj-ea"/>
              </a:rPr>
              <a:t>) </a:t>
            </a:r>
            <a:r>
              <a:rPr lang="ko-KR" altLang="en-US" sz="2400" dirty="0">
                <a:latin typeface="+mj-ea"/>
                <a:ea typeface="+mj-ea"/>
              </a:rPr>
              <a:t>현장실습 운영</a:t>
            </a:r>
            <a:r>
              <a:rPr lang="en-US" altLang="ko-KR" sz="2400" dirty="0">
                <a:latin typeface="+mj-ea"/>
                <a:ea typeface="+mj-ea"/>
              </a:rPr>
              <a:t>(</a:t>
            </a:r>
            <a:r>
              <a:rPr lang="ko-KR" altLang="en-US" sz="2400" dirty="0">
                <a:latin typeface="+mj-ea"/>
                <a:ea typeface="+mj-ea"/>
              </a:rPr>
              <a:t>지도</a:t>
            </a:r>
            <a:r>
              <a:rPr lang="en-US" altLang="ko-KR" sz="2400" dirty="0">
                <a:latin typeface="+mj-ea"/>
                <a:ea typeface="+mj-ea"/>
              </a:rPr>
              <a:t>)</a:t>
            </a:r>
            <a:r>
              <a:rPr lang="ko-KR" altLang="en-US" sz="2400" dirty="0">
                <a:latin typeface="+mj-ea"/>
                <a:ea typeface="+mj-ea"/>
              </a:rPr>
              <a:t>계획이 마련된 기관 </a:t>
            </a:r>
          </a:p>
          <a:p>
            <a:pPr fontAlgn="base">
              <a:lnSpc>
                <a:spcPct val="150000"/>
              </a:lnSpc>
            </a:pPr>
            <a:r>
              <a:rPr lang="en-US" altLang="ko-KR" sz="2400" dirty="0" smtClean="0">
                <a:latin typeface="+mj-ea"/>
                <a:ea typeface="+mj-ea"/>
              </a:rPr>
              <a:t>   (</a:t>
            </a:r>
            <a:r>
              <a:rPr lang="ko-KR" altLang="en-US" sz="2400" dirty="0">
                <a:latin typeface="+mj-ea"/>
                <a:ea typeface="+mj-ea"/>
              </a:rPr>
              <a:t>기관</a:t>
            </a:r>
            <a:r>
              <a:rPr lang="en-US" altLang="ko-KR" sz="2400" dirty="0">
                <a:latin typeface="+mj-ea"/>
                <a:ea typeface="+mj-ea"/>
              </a:rPr>
              <a:t>) </a:t>
            </a:r>
            <a:r>
              <a:rPr lang="ko-KR" altLang="en-US" sz="2400" dirty="0">
                <a:latin typeface="+mj-ea"/>
                <a:ea typeface="+mj-ea"/>
              </a:rPr>
              <a:t>학생 교육지도 및 관리를 전담할 교육 담당자 배치</a:t>
            </a:r>
          </a:p>
          <a:p>
            <a:pPr fontAlgn="base">
              <a:lnSpc>
                <a:spcPct val="150000"/>
              </a:lnSpc>
            </a:pPr>
            <a:r>
              <a:rPr lang="en-US" altLang="ko-KR" sz="2400" dirty="0" smtClean="0">
                <a:latin typeface="+mj-ea"/>
                <a:ea typeface="+mj-ea"/>
              </a:rPr>
              <a:t>   (</a:t>
            </a:r>
            <a:r>
              <a:rPr lang="ko-KR" altLang="en-US" sz="2400" dirty="0">
                <a:latin typeface="+mj-ea"/>
                <a:ea typeface="+mj-ea"/>
              </a:rPr>
              <a:t>기관</a:t>
            </a:r>
            <a:r>
              <a:rPr lang="en-US" altLang="ko-KR" sz="2400" dirty="0">
                <a:latin typeface="+mj-ea"/>
                <a:ea typeface="+mj-ea"/>
              </a:rPr>
              <a:t>) </a:t>
            </a:r>
            <a:r>
              <a:rPr lang="ko-KR" altLang="en-US" sz="2400" dirty="0">
                <a:latin typeface="+mj-ea"/>
                <a:ea typeface="+mj-ea"/>
              </a:rPr>
              <a:t>상해보험 가입 및 최저임금 </a:t>
            </a:r>
            <a:r>
              <a:rPr lang="en-US" altLang="ko-KR" sz="2400" dirty="0">
                <a:latin typeface="+mj-ea"/>
                <a:ea typeface="+mj-ea"/>
              </a:rPr>
              <a:t>100% </a:t>
            </a:r>
            <a:r>
              <a:rPr lang="ko-KR" altLang="en-US" sz="2400" dirty="0">
                <a:latin typeface="+mj-ea"/>
                <a:ea typeface="+mj-ea"/>
              </a:rPr>
              <a:t>지급</a:t>
            </a:r>
          </a:p>
          <a:p>
            <a:pPr marL="342900" lvl="0" indent="-342900" fontAlgn="base">
              <a:lnSpc>
                <a:spcPct val="150000"/>
              </a:lnSpc>
              <a:buFontTx/>
              <a:buChar char="-"/>
            </a:pPr>
            <a:r>
              <a:rPr lang="ko-KR" altLang="en-US" sz="2400" dirty="0" smtClean="0">
                <a:solidFill>
                  <a:srgbClr val="FF0000"/>
                </a:solidFill>
                <a:latin typeface="+mj-ea"/>
                <a:ea typeface="+mj-ea"/>
              </a:rPr>
              <a:t>지도교수 </a:t>
            </a:r>
            <a:r>
              <a:rPr lang="ko-KR" altLang="en-US" sz="2400" dirty="0">
                <a:solidFill>
                  <a:srgbClr val="FF0000"/>
                </a:solidFill>
                <a:latin typeface="+mj-ea"/>
                <a:ea typeface="+mj-ea"/>
              </a:rPr>
              <a:t>방문지도</a:t>
            </a:r>
            <a:r>
              <a:rPr lang="en-US" altLang="ko-KR" sz="2400" dirty="0">
                <a:solidFill>
                  <a:srgbClr val="FF0000"/>
                </a:solidFill>
                <a:latin typeface="+mj-ea"/>
                <a:ea typeface="+mj-ea"/>
              </a:rPr>
              <a:t>( 1~4</a:t>
            </a:r>
            <a:r>
              <a:rPr lang="ko-KR" altLang="en-US" sz="2400" dirty="0">
                <a:solidFill>
                  <a:srgbClr val="FF0000"/>
                </a:solidFill>
                <a:latin typeface="+mj-ea"/>
                <a:ea typeface="+mj-ea"/>
              </a:rPr>
              <a:t>회 교육부 </a:t>
            </a:r>
            <a:r>
              <a:rPr lang="en-US" altLang="ko-KR" sz="2400" dirty="0">
                <a:solidFill>
                  <a:srgbClr val="FF0000"/>
                </a:solidFill>
                <a:latin typeface="+mj-ea"/>
                <a:ea typeface="+mj-ea"/>
              </a:rPr>
              <a:t>1</a:t>
            </a:r>
            <a:r>
              <a:rPr lang="ko-KR" altLang="en-US" sz="2400" dirty="0">
                <a:solidFill>
                  <a:srgbClr val="FF0000"/>
                </a:solidFill>
                <a:latin typeface="+mj-ea"/>
                <a:ea typeface="+mj-ea"/>
              </a:rPr>
              <a:t>번 이상 의무사항 지침</a:t>
            </a:r>
            <a:r>
              <a:rPr lang="en-US" altLang="ko-KR" sz="2400" dirty="0">
                <a:solidFill>
                  <a:srgbClr val="FF0000"/>
                </a:solidFill>
                <a:latin typeface="+mj-ea"/>
                <a:ea typeface="+mj-ea"/>
              </a:rPr>
              <a:t>) </a:t>
            </a:r>
            <a:r>
              <a:rPr lang="ko-KR" altLang="en-US" sz="2400" dirty="0">
                <a:latin typeface="+mj-ea"/>
                <a:ea typeface="+mj-ea"/>
              </a:rPr>
              <a:t>출장비 지급 </a:t>
            </a:r>
            <a:r>
              <a:rPr lang="ko-KR" altLang="en-US" sz="2400" dirty="0" smtClean="0">
                <a:latin typeface="+mj-ea"/>
                <a:ea typeface="+mj-ea"/>
              </a:rPr>
              <a:t>가능</a:t>
            </a:r>
            <a:endParaRPr lang="en-US" altLang="ko-KR" sz="2400" dirty="0" smtClean="0">
              <a:latin typeface="+mj-ea"/>
              <a:ea typeface="+mj-ea"/>
            </a:endParaRPr>
          </a:p>
          <a:p>
            <a:pPr lvl="0" fontAlgn="base">
              <a:lnSpc>
                <a:spcPct val="150000"/>
              </a:lnSpc>
            </a:pPr>
            <a:endParaRPr lang="ko-KR" altLang="en-US" sz="2400" dirty="0">
              <a:latin typeface="+mj-ea"/>
              <a:ea typeface="+mj-ea"/>
            </a:endParaRPr>
          </a:p>
          <a:p>
            <a:pPr lvl="0" fontAlgn="base">
              <a:lnSpc>
                <a:spcPct val="150000"/>
              </a:lnSpc>
            </a:pPr>
            <a:r>
              <a:rPr lang="en-US" altLang="ko-KR" sz="2800" b="1" dirty="0" smtClean="0">
                <a:latin typeface="+mj-ea"/>
                <a:ea typeface="+mj-ea"/>
              </a:rPr>
              <a:t>2. </a:t>
            </a:r>
            <a:r>
              <a:rPr lang="ko-KR" altLang="en-US" sz="2800" b="1" dirty="0" smtClean="0">
                <a:latin typeface="+mj-ea"/>
                <a:ea typeface="+mj-ea"/>
              </a:rPr>
              <a:t>강의 </a:t>
            </a:r>
            <a:r>
              <a:rPr lang="ko-KR" altLang="en-US" sz="2800" b="1" dirty="0">
                <a:latin typeface="+mj-ea"/>
                <a:ea typeface="+mj-ea"/>
              </a:rPr>
              <a:t>계획서</a:t>
            </a:r>
          </a:p>
          <a:p>
            <a:pPr fontAlgn="base">
              <a:lnSpc>
                <a:spcPct val="150000"/>
              </a:lnSpc>
            </a:pPr>
            <a:r>
              <a:rPr lang="en-US" altLang="ko-KR" sz="2400" dirty="0" smtClean="0">
                <a:latin typeface="+mj-ea"/>
                <a:ea typeface="+mj-ea"/>
              </a:rPr>
              <a:t>- </a:t>
            </a:r>
            <a:r>
              <a:rPr lang="ko-KR" altLang="en-US" sz="2400" dirty="0" smtClean="0">
                <a:latin typeface="+mj-ea"/>
                <a:ea typeface="+mj-ea"/>
              </a:rPr>
              <a:t>표준현장실습학기제 </a:t>
            </a:r>
            <a:r>
              <a:rPr lang="ko-KR" altLang="en-US" sz="2400" dirty="0" err="1" smtClean="0">
                <a:latin typeface="+mj-ea"/>
                <a:ea typeface="+mj-ea"/>
              </a:rPr>
              <a:t>수업계획서</a:t>
            </a:r>
            <a:r>
              <a:rPr lang="en-US" altLang="ko-KR" sz="2400" dirty="0" smtClean="0">
                <a:latin typeface="+mj-ea"/>
                <a:ea typeface="+mj-ea"/>
              </a:rPr>
              <a:t>(</a:t>
            </a:r>
            <a:r>
              <a:rPr lang="ko-KR" altLang="en-US" sz="2400" dirty="0" err="1">
                <a:latin typeface="+mj-ea"/>
                <a:ea typeface="+mj-ea"/>
              </a:rPr>
              <a:t>수업개요</a:t>
            </a:r>
            <a:r>
              <a:rPr lang="ko-KR" altLang="en-US" sz="2400" dirty="0">
                <a:latin typeface="+mj-ea"/>
                <a:ea typeface="+mj-ea"/>
              </a:rPr>
              <a:t> 및 목표</a:t>
            </a:r>
            <a:r>
              <a:rPr lang="en-US" altLang="ko-KR" sz="2400" dirty="0">
                <a:latin typeface="+mj-ea"/>
                <a:ea typeface="+mj-ea"/>
              </a:rPr>
              <a:t>, </a:t>
            </a:r>
            <a:r>
              <a:rPr lang="ko-KR" altLang="en-US" sz="2400" dirty="0" err="1">
                <a:latin typeface="+mj-ea"/>
                <a:ea typeface="+mj-ea"/>
              </a:rPr>
              <a:t>주차별</a:t>
            </a:r>
            <a:r>
              <a:rPr lang="ko-KR" altLang="en-US" sz="2400" dirty="0">
                <a:latin typeface="+mj-ea"/>
                <a:ea typeface="+mj-ea"/>
              </a:rPr>
              <a:t> 계획 등</a:t>
            </a:r>
            <a:r>
              <a:rPr lang="en-US" altLang="ko-KR" sz="2400" dirty="0">
                <a:latin typeface="+mj-ea"/>
                <a:ea typeface="+mj-ea"/>
              </a:rPr>
              <a:t>) </a:t>
            </a:r>
            <a:r>
              <a:rPr lang="ko-KR" altLang="en-US" sz="2400" dirty="0">
                <a:latin typeface="+mj-ea"/>
                <a:ea typeface="+mj-ea"/>
              </a:rPr>
              <a:t>작성 </a:t>
            </a:r>
          </a:p>
          <a:p>
            <a:pPr fontAlgn="base">
              <a:lnSpc>
                <a:spcPct val="150000"/>
              </a:lnSpc>
            </a:pPr>
            <a:r>
              <a:rPr lang="en-US" altLang="ko-KR" sz="2400" dirty="0" smtClean="0">
                <a:solidFill>
                  <a:srgbClr val="FF0000"/>
                </a:solidFill>
                <a:latin typeface="+mj-ea"/>
                <a:ea typeface="+mj-ea"/>
              </a:rPr>
              <a:t>   ※ </a:t>
            </a:r>
            <a:r>
              <a:rPr lang="ko-KR" altLang="en-US" sz="2400" dirty="0" smtClean="0">
                <a:solidFill>
                  <a:srgbClr val="FF0000"/>
                </a:solidFill>
                <a:latin typeface="+mj-ea"/>
                <a:ea typeface="+mj-ea"/>
              </a:rPr>
              <a:t>교원 업적평가 반영</a:t>
            </a:r>
            <a:endParaRPr lang="ko-KR" altLang="en-US" sz="2400" dirty="0">
              <a:solidFill>
                <a:srgbClr val="FF0000"/>
              </a:solidFill>
              <a:latin typeface="+mj-ea"/>
              <a:ea typeface="+mj-ea"/>
            </a:endParaRPr>
          </a:p>
          <a:p>
            <a:endParaRPr lang="ko-KR" altLang="en-US" sz="2800" dirty="0"/>
          </a:p>
        </p:txBody>
      </p:sp>
    </p:spTree>
    <p:extLst>
      <p:ext uri="{BB962C8B-B14F-4D97-AF65-F5344CB8AC3E}">
        <p14:creationId xmlns:p14="http://schemas.microsoft.com/office/powerpoint/2010/main" val="1582196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9" name="직사각형 448"/>
          <p:cNvSpPr/>
          <p:nvPr/>
        </p:nvSpPr>
        <p:spPr>
          <a:xfrm>
            <a:off x="-2721" y="-9979"/>
            <a:ext cx="16272001" cy="2378529"/>
          </a:xfrm>
          <a:prstGeom prst="rect">
            <a:avLst/>
          </a:prstGeom>
          <a:solidFill>
            <a:srgbClr val="EFDE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pic>
        <p:nvPicPr>
          <p:cNvPr id="447" name="그림 44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76242" y="11387123"/>
            <a:ext cx="2635308" cy="658827"/>
          </a:xfrm>
          <a:prstGeom prst="rect">
            <a:avLst/>
          </a:prstGeom>
        </p:spPr>
      </p:pic>
      <p:sp>
        <p:nvSpPr>
          <p:cNvPr id="450" name="TextBox 449"/>
          <p:cNvSpPr txBox="1"/>
          <p:nvPr/>
        </p:nvSpPr>
        <p:spPr>
          <a:xfrm>
            <a:off x="446379" y="0"/>
            <a:ext cx="13326771" cy="21544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8000" spc="-300" dirty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06</a:t>
            </a:r>
            <a:r>
              <a:rPr lang="en-US" altLang="ko-KR" sz="8000" spc="-300" dirty="0" smtClean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. </a:t>
            </a:r>
            <a:r>
              <a:rPr lang="ko-KR" altLang="en-US" sz="5400" spc="-300" dirty="0" smtClean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표준현장실습학기제 </a:t>
            </a:r>
            <a:endParaRPr lang="en-US" altLang="ko-KR" sz="5400" spc="-300" dirty="0" smtClean="0">
              <a:solidFill>
                <a:srgbClr val="6C490A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r>
              <a:rPr lang="ko-KR" altLang="en-US" sz="5400" spc="-300" dirty="0" err="1" smtClean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한서포탈</a:t>
            </a:r>
            <a:r>
              <a:rPr lang="ko-KR" altLang="en-US" sz="5400" spc="-300" dirty="0" smtClean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이용안내</a:t>
            </a:r>
            <a:r>
              <a:rPr lang="en-US" altLang="ko-KR" sz="5400" spc="-300" dirty="0" smtClean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-</a:t>
            </a:r>
            <a:r>
              <a:rPr lang="ko-KR" altLang="en-US" sz="5400" spc="-300" dirty="0" smtClean="0">
                <a:solidFill>
                  <a:schemeClr val="accent6">
                    <a:lumMod val="50000"/>
                  </a:schemeClr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현장실습 일지 승인</a:t>
            </a:r>
            <a:endParaRPr lang="en-US" altLang="ko-KR" sz="5400" spc="-300" dirty="0" smtClean="0">
              <a:solidFill>
                <a:schemeClr val="accent6">
                  <a:lumMod val="50000"/>
                </a:schemeClr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0976" y="2378529"/>
            <a:ext cx="1370777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endParaRPr lang="en-US" altLang="ko-KR" sz="2400" b="1" dirty="0">
              <a:latin typeface="+mn-ea"/>
            </a:endParaRPr>
          </a:p>
          <a:p>
            <a:pPr fontAlgn="base"/>
            <a:r>
              <a:rPr lang="en-US" altLang="ko-KR" sz="2400" b="1" dirty="0" smtClean="0">
                <a:latin typeface="+mn-ea"/>
              </a:rPr>
              <a:t>1) </a:t>
            </a:r>
            <a:r>
              <a:rPr lang="en-US" altLang="ko-KR" sz="2400" b="1" dirty="0" err="1">
                <a:latin typeface="+mn-ea"/>
              </a:rPr>
              <a:t>사용자서비스</a:t>
            </a:r>
            <a:r>
              <a:rPr lang="en-US" altLang="ko-KR" sz="2400" b="1" dirty="0" smtClean="0">
                <a:latin typeface="+mn-ea"/>
              </a:rPr>
              <a:t>-</a:t>
            </a:r>
            <a:r>
              <a:rPr lang="ko-KR" altLang="en-US" sz="2400" b="1" dirty="0" smtClean="0">
                <a:latin typeface="+mn-ea"/>
              </a:rPr>
              <a:t>교수</a:t>
            </a:r>
            <a:r>
              <a:rPr lang="en-US" altLang="ko-KR" sz="2400" b="1" dirty="0" err="1" smtClean="0">
                <a:latin typeface="+mn-ea"/>
              </a:rPr>
              <a:t>서비스</a:t>
            </a:r>
            <a:r>
              <a:rPr lang="en-US" altLang="ko-KR" sz="2400" b="1" dirty="0" err="1">
                <a:latin typeface="+mn-ea"/>
              </a:rPr>
              <a:t>-현장실습-</a:t>
            </a:r>
            <a:r>
              <a:rPr lang="en-US" altLang="ko-KR" sz="2400" b="1" dirty="0" err="1" smtClean="0">
                <a:latin typeface="+mn-ea"/>
              </a:rPr>
              <a:t>현장실습</a:t>
            </a:r>
            <a:r>
              <a:rPr lang="ko-KR" altLang="en-US" sz="2400" b="1" dirty="0" err="1" smtClean="0">
                <a:latin typeface="+mn-ea"/>
              </a:rPr>
              <a:t>일지승인</a:t>
            </a:r>
            <a:r>
              <a:rPr lang="en-US" altLang="ko-KR" sz="2400" b="1" dirty="0" smtClean="0">
                <a:latin typeface="+mn-ea"/>
              </a:rPr>
              <a:t>(</a:t>
            </a:r>
            <a:r>
              <a:rPr lang="ko-KR" altLang="en-US" sz="2400" b="1" dirty="0" smtClean="0">
                <a:latin typeface="+mn-ea"/>
              </a:rPr>
              <a:t>교수</a:t>
            </a:r>
            <a:r>
              <a:rPr lang="en-US" altLang="ko-KR" sz="2400" b="1" dirty="0" smtClean="0">
                <a:latin typeface="+mn-ea"/>
              </a:rPr>
              <a:t>)</a:t>
            </a:r>
          </a:p>
          <a:p>
            <a:pPr fontAlgn="base"/>
            <a:r>
              <a:rPr lang="en-US" altLang="ko-KR" sz="2400" b="1" dirty="0">
                <a:latin typeface="+mn-ea"/>
              </a:rPr>
              <a:t> </a:t>
            </a:r>
            <a:r>
              <a:rPr lang="en-US" altLang="ko-KR" sz="2400" b="1" dirty="0" smtClean="0">
                <a:latin typeface="+mn-ea"/>
              </a:rPr>
              <a:t>  * </a:t>
            </a:r>
            <a:r>
              <a:rPr lang="ko-KR" altLang="en-US" sz="2400" b="1" dirty="0" smtClean="0">
                <a:latin typeface="+mn-ea"/>
              </a:rPr>
              <a:t>학기 선택 조회 후 작성한 일지 확인 후 </a:t>
            </a:r>
            <a:r>
              <a:rPr lang="ko-KR" altLang="en-US" sz="2400" b="1" dirty="0" err="1" smtClean="0">
                <a:latin typeface="+mn-ea"/>
              </a:rPr>
              <a:t>일지승인</a:t>
            </a:r>
            <a:r>
              <a:rPr lang="ko-KR" altLang="en-US" sz="2400" b="1" dirty="0" smtClean="0">
                <a:latin typeface="+mn-ea"/>
              </a:rPr>
              <a:t> 후 꼭 저장 클릭</a:t>
            </a:r>
            <a:endParaRPr lang="en-US" altLang="ko-KR" sz="2400" b="1" dirty="0" smtClean="0">
              <a:latin typeface="+mn-ea"/>
            </a:endParaRPr>
          </a:p>
          <a:p>
            <a:pPr fontAlgn="base"/>
            <a:r>
              <a:rPr lang="en-US" altLang="ko-KR" sz="2400" b="1" dirty="0">
                <a:latin typeface="+mn-ea"/>
              </a:rPr>
              <a:t> </a:t>
            </a:r>
            <a:r>
              <a:rPr lang="en-US" altLang="ko-KR" sz="2400" b="1" dirty="0" smtClean="0">
                <a:latin typeface="+mn-ea"/>
              </a:rPr>
              <a:t>   (</a:t>
            </a:r>
            <a:r>
              <a:rPr lang="ko-KR" altLang="en-US" sz="2400" b="1" dirty="0" smtClean="0">
                <a:latin typeface="+mn-ea"/>
              </a:rPr>
              <a:t>작성 된 일지만 승인 부탁드립니다</a:t>
            </a:r>
            <a:r>
              <a:rPr lang="en-US" altLang="ko-KR" sz="2400" b="1" dirty="0" smtClean="0">
                <a:latin typeface="+mn-ea"/>
              </a:rPr>
              <a:t>.)</a:t>
            </a:r>
            <a:endParaRPr lang="ko-KR" altLang="en-US" sz="2400" b="1" dirty="0">
              <a:latin typeface="+mn-ea"/>
            </a:endParaRPr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6378" y="4079360"/>
            <a:ext cx="15439951" cy="61377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3501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9" name="직사각형 448"/>
          <p:cNvSpPr/>
          <p:nvPr/>
        </p:nvSpPr>
        <p:spPr>
          <a:xfrm>
            <a:off x="-2721" y="-9979"/>
            <a:ext cx="16272001" cy="2378529"/>
          </a:xfrm>
          <a:prstGeom prst="rect">
            <a:avLst/>
          </a:prstGeom>
          <a:solidFill>
            <a:srgbClr val="EFDE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pic>
        <p:nvPicPr>
          <p:cNvPr id="447" name="그림 44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76242" y="11387123"/>
            <a:ext cx="2635308" cy="658827"/>
          </a:xfrm>
          <a:prstGeom prst="rect">
            <a:avLst/>
          </a:prstGeom>
        </p:spPr>
      </p:pic>
      <p:sp>
        <p:nvSpPr>
          <p:cNvPr id="450" name="TextBox 449"/>
          <p:cNvSpPr txBox="1"/>
          <p:nvPr/>
        </p:nvSpPr>
        <p:spPr>
          <a:xfrm>
            <a:off x="446379" y="0"/>
            <a:ext cx="15079371" cy="21544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8000" spc="-300" dirty="0" smtClean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06. </a:t>
            </a:r>
            <a:r>
              <a:rPr lang="ko-KR" altLang="en-US" sz="5400" spc="-300" dirty="0" smtClean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표준현장실습학기제 </a:t>
            </a:r>
            <a:endParaRPr lang="en-US" altLang="ko-KR" sz="5400" spc="-300" dirty="0" smtClean="0">
              <a:solidFill>
                <a:srgbClr val="6C490A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r>
              <a:rPr lang="ko-KR" altLang="en-US" sz="5400" spc="-300" dirty="0" err="1" smtClean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한서포탈</a:t>
            </a:r>
            <a:r>
              <a:rPr lang="ko-KR" altLang="en-US" sz="5400" spc="-300" dirty="0" smtClean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이용안내</a:t>
            </a:r>
            <a:r>
              <a:rPr lang="en-US" altLang="ko-KR" sz="5400" spc="-300" dirty="0" smtClean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-</a:t>
            </a:r>
            <a:r>
              <a:rPr lang="ko-KR" altLang="en-US" sz="5400" spc="-300" dirty="0" smtClean="0">
                <a:solidFill>
                  <a:schemeClr val="accent6">
                    <a:lumMod val="50000"/>
                  </a:schemeClr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현장실습</a:t>
            </a:r>
            <a:r>
              <a:rPr lang="en-US" altLang="ko-KR" sz="5400" spc="-300" dirty="0" smtClean="0">
                <a:solidFill>
                  <a:schemeClr val="accent6">
                    <a:lumMod val="50000"/>
                  </a:schemeClr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/</a:t>
            </a:r>
            <a:r>
              <a:rPr lang="ko-KR" altLang="en-US" sz="5400" spc="-300" dirty="0" smtClean="0">
                <a:solidFill>
                  <a:schemeClr val="accent6">
                    <a:lumMod val="50000"/>
                  </a:schemeClr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방문지도 일지 작성</a:t>
            </a:r>
            <a:endParaRPr lang="en-US" altLang="ko-KR" sz="5400" spc="-300" dirty="0" smtClean="0">
              <a:solidFill>
                <a:schemeClr val="accent6">
                  <a:lumMod val="50000"/>
                </a:schemeClr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0976" y="2378529"/>
            <a:ext cx="1370777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endParaRPr lang="en-US" altLang="ko-KR" sz="2400" b="1" dirty="0">
              <a:latin typeface="+mn-ea"/>
            </a:endParaRPr>
          </a:p>
          <a:p>
            <a:pPr fontAlgn="base"/>
            <a:r>
              <a:rPr lang="en-US" altLang="ko-KR" sz="2400" b="1" dirty="0">
                <a:latin typeface="+mn-ea"/>
              </a:rPr>
              <a:t>2</a:t>
            </a:r>
            <a:r>
              <a:rPr lang="en-US" altLang="ko-KR" sz="2400" b="1" dirty="0" smtClean="0">
                <a:latin typeface="+mn-ea"/>
              </a:rPr>
              <a:t>) </a:t>
            </a:r>
            <a:r>
              <a:rPr lang="en-US" altLang="ko-KR" sz="2400" b="1" dirty="0" err="1">
                <a:latin typeface="+mn-ea"/>
              </a:rPr>
              <a:t>사용자서비스</a:t>
            </a:r>
            <a:r>
              <a:rPr lang="en-US" altLang="ko-KR" sz="2400" b="1" dirty="0" smtClean="0">
                <a:latin typeface="+mn-ea"/>
              </a:rPr>
              <a:t>-</a:t>
            </a:r>
            <a:r>
              <a:rPr lang="ko-KR" altLang="en-US" sz="2400" b="1" dirty="0" smtClean="0">
                <a:latin typeface="+mn-ea"/>
              </a:rPr>
              <a:t>교수</a:t>
            </a:r>
            <a:r>
              <a:rPr lang="en-US" altLang="ko-KR" sz="2400" b="1" dirty="0" err="1" smtClean="0">
                <a:latin typeface="+mn-ea"/>
              </a:rPr>
              <a:t>서비스</a:t>
            </a:r>
            <a:r>
              <a:rPr lang="en-US" altLang="ko-KR" sz="2400" b="1" dirty="0" err="1">
                <a:latin typeface="+mn-ea"/>
              </a:rPr>
              <a:t>-현장실습-</a:t>
            </a:r>
            <a:r>
              <a:rPr lang="en-US" altLang="ko-KR" sz="2400" b="1" dirty="0" err="1" smtClean="0">
                <a:latin typeface="+mn-ea"/>
              </a:rPr>
              <a:t>현장</a:t>
            </a:r>
            <a:r>
              <a:rPr lang="ko-KR" altLang="en-US" sz="2400" b="1" dirty="0" smtClean="0">
                <a:latin typeface="+mn-ea"/>
              </a:rPr>
              <a:t>실습지도일지작성</a:t>
            </a:r>
            <a:endParaRPr lang="en-US" altLang="ko-KR" sz="2400" b="1" dirty="0" smtClean="0">
              <a:latin typeface="+mn-ea"/>
            </a:endParaRPr>
          </a:p>
          <a:p>
            <a:pPr fontAlgn="base"/>
            <a:r>
              <a:rPr lang="en-US" altLang="ko-KR" sz="2400" b="1" dirty="0">
                <a:latin typeface="+mn-ea"/>
              </a:rPr>
              <a:t> </a:t>
            </a:r>
            <a:r>
              <a:rPr lang="en-US" altLang="ko-KR" sz="2400" b="1" dirty="0" smtClean="0">
                <a:latin typeface="+mn-ea"/>
              </a:rPr>
              <a:t>  * </a:t>
            </a:r>
            <a:r>
              <a:rPr lang="ko-KR" altLang="en-US" sz="2400" b="1" dirty="0" smtClean="0">
                <a:latin typeface="+mn-ea"/>
              </a:rPr>
              <a:t>신규 후 작성</a:t>
            </a:r>
            <a:r>
              <a:rPr lang="en-US" altLang="ko-KR" sz="2400" b="1" dirty="0" smtClean="0">
                <a:latin typeface="+mn-ea"/>
              </a:rPr>
              <a:t>(2</a:t>
            </a:r>
            <a:r>
              <a:rPr lang="ko-KR" altLang="en-US" sz="2400" b="1" dirty="0" smtClean="0">
                <a:latin typeface="+mn-ea"/>
              </a:rPr>
              <a:t>회 이상 방문 시 꼭 신규로 작성하셔야 이전 </a:t>
            </a:r>
            <a:r>
              <a:rPr lang="ko-KR" altLang="en-US" sz="2400" b="1" dirty="0" err="1" smtClean="0">
                <a:latin typeface="+mn-ea"/>
              </a:rPr>
              <a:t>방문지도가</a:t>
            </a:r>
            <a:r>
              <a:rPr lang="ko-KR" altLang="en-US" sz="2400" b="1" dirty="0" smtClean="0">
                <a:latin typeface="+mn-ea"/>
              </a:rPr>
              <a:t> 사라지지 않습니다</a:t>
            </a:r>
            <a:r>
              <a:rPr lang="en-US" altLang="ko-KR" sz="2400" b="1" dirty="0" smtClean="0">
                <a:latin typeface="+mn-ea"/>
              </a:rPr>
              <a:t>.</a:t>
            </a:r>
          </a:p>
          <a:p>
            <a:pPr fontAlgn="base"/>
            <a:r>
              <a:rPr lang="en-US" altLang="ko-KR" sz="2400" b="1" dirty="0">
                <a:latin typeface="+mn-ea"/>
              </a:rPr>
              <a:t> </a:t>
            </a:r>
            <a:r>
              <a:rPr lang="en-US" altLang="ko-KR" sz="2400" b="1" dirty="0" smtClean="0">
                <a:latin typeface="+mn-ea"/>
              </a:rPr>
              <a:t>  * </a:t>
            </a:r>
            <a:r>
              <a:rPr lang="ko-KR" altLang="en-US" sz="2400" b="1" dirty="0" smtClean="0">
                <a:latin typeface="+mn-ea"/>
              </a:rPr>
              <a:t>사진 첨부 후 원본영수증과 증빙자료 원본 제출 부탁드립니다</a:t>
            </a:r>
            <a:r>
              <a:rPr lang="en-US" altLang="ko-KR" sz="2400" b="1" dirty="0" smtClean="0">
                <a:latin typeface="+mn-ea"/>
              </a:rPr>
              <a:t>.</a:t>
            </a:r>
            <a:endParaRPr lang="ko-KR" altLang="en-US" sz="2400" b="1" dirty="0">
              <a:latin typeface="+mn-ea"/>
            </a:endParaRPr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4469" y="3948189"/>
            <a:ext cx="13182600" cy="7468038"/>
          </a:xfrm>
          <a:prstGeom prst="rect">
            <a:avLst/>
          </a:prstGeom>
        </p:spPr>
      </p:pic>
      <p:sp>
        <p:nvSpPr>
          <p:cNvPr id="4" name="직사각형 3"/>
          <p:cNvSpPr/>
          <p:nvPr/>
        </p:nvSpPr>
        <p:spPr>
          <a:xfrm>
            <a:off x="962633" y="7706316"/>
            <a:ext cx="6722681" cy="609600"/>
          </a:xfrm>
          <a:prstGeom prst="rect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직사각형 8"/>
          <p:cNvSpPr/>
          <p:nvPr/>
        </p:nvSpPr>
        <p:spPr>
          <a:xfrm>
            <a:off x="1581150" y="9561270"/>
            <a:ext cx="7086600" cy="1341679"/>
          </a:xfrm>
          <a:prstGeom prst="rect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직사각형 9"/>
          <p:cNvSpPr/>
          <p:nvPr/>
        </p:nvSpPr>
        <p:spPr>
          <a:xfrm>
            <a:off x="7829550" y="7706316"/>
            <a:ext cx="5317672" cy="609600"/>
          </a:xfrm>
          <a:prstGeom prst="rect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4229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1738</TotalTime>
  <Words>1127</Words>
  <Application>Microsoft Office PowerPoint</Application>
  <PresentationFormat>사용자 지정</PresentationFormat>
  <Paragraphs>194</Paragraphs>
  <Slides>15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15</vt:i4>
      </vt:variant>
    </vt:vector>
  </HeadingPairs>
  <TitlesOfParts>
    <vt:vector size="20" baseType="lpstr">
      <vt:lpstr>HY헤드라인M</vt:lpstr>
      <vt:lpstr>맑은 고딕</vt:lpstr>
      <vt:lpstr>Arial</vt:lpstr>
      <vt:lpstr>Calibri</vt:lpstr>
      <vt:lpstr>Office Theme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12955485</dc:title>
  <dc:creator>MangoBoard.net</dc:creator>
  <cp:lastModifiedBy>user</cp:lastModifiedBy>
  <cp:revision>92</cp:revision>
  <cp:lastPrinted>2023-08-30T00:30:03Z</cp:lastPrinted>
  <dcterms:created xsi:type="dcterms:W3CDTF">2022-08-10T05:57:48Z</dcterms:created>
  <dcterms:modified xsi:type="dcterms:W3CDTF">2023-08-30T09:00:49Z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2022-02-22T00:00:00Z</vt:filetime>
  </property>
  <property fmtid="{D5CDD505-2E9C-101B-9397-08002B2CF9AE}" pid="3" name="LastSaved">
    <vt:filetime>2022-08-10T00:00:00Z</vt:filetime>
  </property>
</Properties>
</file>