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77" r:id="rId6"/>
    <p:sldId id="278" r:id="rId7"/>
    <p:sldId id="281" r:id="rId8"/>
    <p:sldId id="291" r:id="rId9"/>
    <p:sldId id="292" r:id="rId10"/>
    <p:sldId id="284" r:id="rId11"/>
    <p:sldId id="286" r:id="rId12"/>
    <p:sldId id="287" r:id="rId13"/>
    <p:sldId id="288" r:id="rId14"/>
    <p:sldId id="289" r:id="rId15"/>
    <p:sldId id="290" r:id="rId16"/>
  </p:sldIdLst>
  <p:sldSz cx="16268700" cy="12204700"/>
  <p:notesSz cx="9939338" cy="68072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EFDED4"/>
    <a:srgbClr val="6C490A"/>
    <a:srgbClr val="F0D5CA"/>
    <a:srgbClr val="B8A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1002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20628" y="3783457"/>
            <a:ext cx="13833793" cy="2562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41257" y="6834632"/>
            <a:ext cx="11392535" cy="3051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3752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81650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3752" y="488188"/>
            <a:ext cx="14647545" cy="19527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3752" y="2807081"/>
            <a:ext cx="14647545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33517" y="11350371"/>
            <a:ext cx="5208016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3752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18036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hrk.co.kr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2801723" y="1606550"/>
            <a:ext cx="1106264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</a:t>
            </a:r>
            <a:endParaRPr lang="en-US" altLang="ko-KR" sz="96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9600" b="1" smtClean="0">
                <a:solidFill>
                  <a:srgbClr val="6C49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사전교육</a:t>
            </a:r>
            <a:endParaRPr lang="ko-KR" altLang="en-US" sz="9600" b="1" dirty="0">
              <a:solidFill>
                <a:srgbClr val="6C490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609" y="5197139"/>
            <a:ext cx="13317291" cy="55095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11791950" y="5952926"/>
            <a:ext cx="23785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041-660-1596</a:t>
            </a:r>
            <a:endParaRPr lang="ko-KR" altLang="en-US" sz="2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98385" y="8159750"/>
            <a:ext cx="2669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전공 직무 </a:t>
            </a:r>
            <a:endParaRPr lang="en-US" altLang="ko-KR" sz="2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경험 기회 제공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60171" y="5645150"/>
            <a:ext cx="14446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학년 이상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재학생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신청가능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088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379" y="2769284"/>
            <a:ext cx="15599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2400" b="1" dirty="0" err="1" smtClean="0">
                <a:latin typeface="+mn-ea"/>
              </a:rPr>
              <a:t>한서포탈로그인</a:t>
            </a:r>
            <a:r>
              <a:rPr lang="en-US" altLang="ko-KR" sz="2400" b="1" dirty="0" err="1">
                <a:latin typeface="+mn-ea"/>
              </a:rPr>
              <a:t>-교육통합정보시스템-사용자서비스-학생서비스</a:t>
            </a:r>
            <a:r>
              <a:rPr lang="en-US" altLang="ko-KR" sz="2400" b="1" dirty="0" err="1" smtClean="0">
                <a:latin typeface="+mn-ea"/>
              </a:rPr>
              <a:t>-현장실습</a:t>
            </a:r>
            <a:r>
              <a:rPr lang="en-US" altLang="ko-KR" sz="2400" b="1" dirty="0" err="1">
                <a:latin typeface="+mn-ea"/>
              </a:rPr>
              <a:t>-</a:t>
            </a:r>
            <a:r>
              <a:rPr lang="en-US" altLang="ko-KR" sz="2400" b="1" dirty="0" err="1" smtClean="0">
                <a:latin typeface="+mn-ea"/>
              </a:rPr>
              <a:t>현장실습이력서관리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en-US" altLang="ko-KR" sz="2400" b="1" dirty="0" err="1">
                <a:latin typeface="+mn-ea"/>
              </a:rPr>
              <a:t>이력서작성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en-US" altLang="ko-KR" sz="2400" b="1" dirty="0">
              <a:latin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" y="3511550"/>
            <a:ext cx="12909492" cy="780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8350" y="2673350"/>
            <a:ext cx="14859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1" dirty="0">
                <a:latin typeface="+mn-ea"/>
              </a:rPr>
              <a:t>2) </a:t>
            </a:r>
            <a:r>
              <a:rPr lang="en-US" altLang="ko-KR" sz="2400" b="1" dirty="0" err="1">
                <a:latin typeface="+mn-ea"/>
              </a:rPr>
              <a:t>사용자서비스-학생서비스-현장실습-현장실습참가</a:t>
            </a:r>
            <a:r>
              <a:rPr lang="en-US" altLang="ko-KR" sz="2400" b="1" dirty="0">
                <a:latin typeface="+mn-ea"/>
              </a:rPr>
              <a:t>(</a:t>
            </a:r>
            <a:r>
              <a:rPr lang="en-US" altLang="ko-KR" sz="2400" b="1" dirty="0" err="1">
                <a:latin typeface="+mn-ea"/>
              </a:rPr>
              <a:t>현장실습업체</a:t>
            </a: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err="1">
                <a:latin typeface="+mn-ea"/>
              </a:rPr>
              <a:t>리스트</a:t>
            </a: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err="1">
                <a:latin typeface="+mn-ea"/>
              </a:rPr>
              <a:t>확인</a:t>
            </a:r>
            <a:r>
              <a:rPr lang="en-US" altLang="ko-KR" sz="2400" b="1" dirty="0">
                <a:latin typeface="+mn-ea"/>
              </a:rPr>
              <a:t> 후 </a:t>
            </a:r>
            <a:r>
              <a:rPr lang="en-US" altLang="ko-KR" sz="2400" b="1" dirty="0" err="1" smtClean="0">
                <a:latin typeface="+mn-ea"/>
              </a:rPr>
              <a:t>실습신청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err="1" smtClean="0">
                <a:latin typeface="+mn-ea"/>
              </a:rPr>
              <a:t>서명스캔</a:t>
            </a:r>
            <a:r>
              <a:rPr lang="ko-KR" altLang="en-US" sz="2400" b="1" dirty="0" smtClean="0">
                <a:latin typeface="+mn-ea"/>
              </a:rPr>
              <a:t> 파일 업로드</a:t>
            </a:r>
            <a:r>
              <a:rPr lang="en-US" altLang="ko-KR" sz="2400" b="1" dirty="0" smtClean="0">
                <a:latin typeface="+mn-ea"/>
              </a:rPr>
              <a:t>/</a:t>
            </a:r>
            <a:r>
              <a:rPr lang="en-US" altLang="ko-KR" sz="2400" b="1" dirty="0" err="1" smtClean="0">
                <a:latin typeface="+mn-ea"/>
              </a:rPr>
              <a:t>서약서</a:t>
            </a:r>
            <a:r>
              <a:rPr lang="ko-KR" altLang="en-US" sz="2400" b="1" dirty="0" smtClean="0">
                <a:latin typeface="+mn-ea"/>
              </a:rPr>
              <a:t>동의</a:t>
            </a:r>
            <a:r>
              <a:rPr lang="en-US" altLang="ko-KR" sz="2400" b="1" dirty="0" smtClean="0">
                <a:latin typeface="+mn-ea"/>
              </a:rPr>
              <a:t> </a:t>
            </a:r>
            <a:r>
              <a:rPr lang="en-US" altLang="ko-KR" sz="2400" b="1" dirty="0">
                <a:latin typeface="+mn-ea"/>
              </a:rPr>
              <a:t>및 </a:t>
            </a:r>
            <a:r>
              <a:rPr lang="en-US" altLang="ko-KR" sz="2400" b="1" dirty="0" err="1">
                <a:latin typeface="+mn-ea"/>
              </a:rPr>
              <a:t>개인정보</a:t>
            </a: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err="1">
                <a:latin typeface="+mn-ea"/>
              </a:rPr>
              <a:t>활용동의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en-US" altLang="ko-KR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" y="9079244"/>
            <a:ext cx="14429560" cy="208595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" y="3905165"/>
            <a:ext cx="14429560" cy="509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8754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0550" y="3873679"/>
            <a:ext cx="14706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4</a:t>
            </a:r>
            <a:r>
              <a:rPr lang="en-US" altLang="ko-KR" sz="2400" b="1" dirty="0">
                <a:latin typeface="+mn-ea"/>
              </a:rPr>
              <a:t>) </a:t>
            </a:r>
            <a:r>
              <a:rPr lang="ko-KR" altLang="en-US" sz="2400" b="1" dirty="0">
                <a:latin typeface="+mn-ea"/>
              </a:rPr>
              <a:t>사용자서비스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 err="1">
                <a:latin typeface="+mn-ea"/>
              </a:rPr>
              <a:t>학생서비스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>
                <a:latin typeface="+mn-ea"/>
              </a:rPr>
              <a:t>현장실습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>
                <a:latin typeface="+mn-ea"/>
              </a:rPr>
              <a:t>현장실습일지작성</a:t>
            </a:r>
            <a:r>
              <a:rPr lang="en-US" altLang="ko-KR" sz="2400" b="1" dirty="0">
                <a:latin typeface="+mn-ea"/>
              </a:rPr>
              <a:t>(3</a:t>
            </a:r>
            <a:r>
              <a:rPr lang="ko-KR" altLang="en-US" sz="2400" b="1" dirty="0" err="1">
                <a:latin typeface="+mn-ea"/>
              </a:rPr>
              <a:t>일이내</a:t>
            </a:r>
            <a:r>
              <a:rPr lang="en-US" altLang="ko-KR" sz="2400" b="1" dirty="0">
                <a:latin typeface="+mn-ea"/>
              </a:rPr>
              <a:t>/100</a:t>
            </a:r>
            <a:r>
              <a:rPr lang="ko-KR" altLang="en-US" sz="2400" b="1" dirty="0" err="1">
                <a:latin typeface="+mn-ea"/>
              </a:rPr>
              <a:t>자이상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49" y="4672409"/>
            <a:ext cx="12633808" cy="68401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0549" y="2520950"/>
            <a:ext cx="13014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3</a:t>
            </a:r>
            <a:r>
              <a:rPr lang="en-US" altLang="ko-KR" sz="2400" b="1" dirty="0">
                <a:latin typeface="+mn-ea"/>
              </a:rPr>
              <a:t>) </a:t>
            </a:r>
            <a:r>
              <a:rPr lang="ko-KR" altLang="en-US" sz="2400" b="1" dirty="0" err="1">
                <a:latin typeface="+mn-ea"/>
              </a:rPr>
              <a:t>한서대학교</a:t>
            </a:r>
            <a:r>
              <a:rPr lang="ko-KR" altLang="en-US" sz="2400" b="1" dirty="0">
                <a:latin typeface="+mn-ea"/>
              </a:rPr>
              <a:t> </a:t>
            </a:r>
            <a:r>
              <a:rPr lang="en-US" altLang="ko-KR" sz="2400" b="1" dirty="0">
                <a:latin typeface="+mn-ea"/>
              </a:rPr>
              <a:t>LINC3.0 </a:t>
            </a:r>
            <a:r>
              <a:rPr lang="ko-KR" altLang="en-US" sz="2400" b="1" dirty="0">
                <a:latin typeface="+mn-ea"/>
              </a:rPr>
              <a:t>표준현장실습 학생 참여 신청서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err="1" smtClean="0">
                <a:latin typeface="+mn-ea"/>
              </a:rPr>
              <a:t>심은관</a:t>
            </a:r>
            <a:r>
              <a:rPr lang="en-US" altLang="ko-KR" sz="2400" b="1" dirty="0" smtClean="0">
                <a:latin typeface="+mn-ea"/>
              </a:rPr>
              <a:t>3</a:t>
            </a:r>
            <a:r>
              <a:rPr lang="ko-KR" altLang="en-US" sz="2400" b="1" dirty="0" smtClean="0">
                <a:latin typeface="+mn-ea"/>
              </a:rPr>
              <a:t>층 </a:t>
            </a:r>
            <a:r>
              <a:rPr lang="ko-KR" altLang="en-US" sz="2400" b="1" dirty="0" err="1" smtClean="0">
                <a:latin typeface="+mn-ea"/>
              </a:rPr>
              <a:t>링크사업단</a:t>
            </a:r>
            <a:r>
              <a:rPr lang="ko-KR" altLang="en-US" sz="2400" b="1" dirty="0" smtClean="0">
                <a:latin typeface="+mn-ea"/>
              </a:rPr>
              <a:t> 제출</a:t>
            </a:r>
            <a:r>
              <a:rPr lang="en-US" altLang="ko-KR" sz="2400" b="1" dirty="0" smtClean="0">
                <a:latin typeface="+mn-ea"/>
              </a:rPr>
              <a:t>)-</a:t>
            </a:r>
            <a:r>
              <a:rPr lang="ko-KR" altLang="en-US" sz="2400" b="1" dirty="0" err="1">
                <a:latin typeface="+mn-ea"/>
              </a:rPr>
              <a:t>한서대학교</a:t>
            </a:r>
            <a:r>
              <a:rPr lang="ko-KR" altLang="en-US" sz="2400" b="1" dirty="0">
                <a:latin typeface="+mn-ea"/>
              </a:rPr>
              <a:t> </a:t>
            </a:r>
            <a:r>
              <a:rPr lang="ko-KR" altLang="en-US" sz="2400" b="1" dirty="0" err="1">
                <a:latin typeface="+mn-ea"/>
              </a:rPr>
              <a:t>학사공지</a:t>
            </a:r>
            <a:r>
              <a:rPr lang="ko-KR" altLang="en-US" sz="2400" b="1" dirty="0">
                <a:latin typeface="+mn-ea"/>
              </a:rPr>
              <a:t> </a:t>
            </a:r>
            <a:r>
              <a:rPr lang="ko-KR" altLang="en-US" sz="2400" b="1" dirty="0" smtClean="0">
                <a:latin typeface="+mn-ea"/>
              </a:rPr>
              <a:t>다운로드</a:t>
            </a:r>
            <a:endParaRPr lang="ko-KR" altLang="en-US" sz="2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447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5309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9880" y="2164415"/>
            <a:ext cx="15536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endParaRPr lang="en-US" altLang="ko-KR" sz="24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5) </a:t>
            </a:r>
            <a:r>
              <a:rPr lang="ko-KR" altLang="en-US" sz="2400" b="1" dirty="0">
                <a:latin typeface="+mn-ea"/>
              </a:rPr>
              <a:t>사용자서비스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 err="1">
                <a:latin typeface="+mn-ea"/>
              </a:rPr>
              <a:t>학생서비스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>
                <a:latin typeface="+mn-ea"/>
              </a:rPr>
              <a:t>현장실습</a:t>
            </a:r>
            <a:r>
              <a:rPr lang="en-US" altLang="ko-KR" sz="2400" b="1" dirty="0">
                <a:latin typeface="+mn-ea"/>
              </a:rPr>
              <a:t>-</a:t>
            </a:r>
            <a:r>
              <a:rPr lang="ko-KR" altLang="en-US" sz="2400" b="1" dirty="0">
                <a:latin typeface="+mn-ea"/>
              </a:rPr>
              <a:t>현장실습결과보고서</a:t>
            </a:r>
            <a:r>
              <a:rPr lang="en-US" altLang="ko-KR" sz="2400" b="1" dirty="0">
                <a:latin typeface="+mn-ea"/>
              </a:rPr>
              <a:t>(</a:t>
            </a:r>
            <a:r>
              <a:rPr lang="ko-KR" altLang="en-US" sz="2400" b="1" dirty="0">
                <a:latin typeface="+mn-ea"/>
              </a:rPr>
              <a:t>항목별 </a:t>
            </a:r>
            <a:r>
              <a:rPr lang="en-US" altLang="ko-KR" sz="2400" b="1" dirty="0">
                <a:latin typeface="+mn-ea"/>
              </a:rPr>
              <a:t>300</a:t>
            </a:r>
            <a:r>
              <a:rPr lang="ko-KR" altLang="en-US" sz="2400" b="1" dirty="0" err="1" smtClean="0">
                <a:latin typeface="+mn-ea"/>
              </a:rPr>
              <a:t>자이상</a:t>
            </a:r>
            <a:endParaRPr lang="en-US" altLang="ko-KR" sz="2400" b="1" dirty="0" smtClean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18" y="4931971"/>
            <a:ext cx="14665896" cy="644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97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 smtClean="0">
                <a:latin typeface="+mn-ea"/>
              </a:rPr>
              <a:t>6) </a:t>
            </a:r>
            <a:r>
              <a:rPr lang="en-US" altLang="ko-KR" sz="2400" b="1" dirty="0" err="1">
                <a:latin typeface="+mn-ea"/>
              </a:rPr>
              <a:t>사용자서비스-학생서비스-현장실습-현장실습설문조사</a:t>
            </a:r>
            <a:r>
              <a:rPr lang="en-US" altLang="ko-KR" sz="2400" b="1" dirty="0">
                <a:latin typeface="+mn-ea"/>
              </a:rPr>
              <a:t>(</a:t>
            </a:r>
            <a:r>
              <a:rPr lang="en-US" altLang="ko-KR" sz="2400" b="1" dirty="0" err="1">
                <a:latin typeface="+mn-ea"/>
              </a:rPr>
              <a:t>항목별</a:t>
            </a:r>
            <a:r>
              <a:rPr lang="en-US" altLang="ko-KR" sz="2400" b="1" dirty="0">
                <a:latin typeface="+mn-ea"/>
              </a:rPr>
              <a:t> 300자이상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95" y="3443300"/>
            <a:ext cx="14861155" cy="271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0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5238750" y="2520950"/>
            <a:ext cx="65966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  <a:r>
              <a:rPr lang="en-US" altLang="ko-KR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9600" b="1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842" y="4730750"/>
            <a:ext cx="10058400" cy="563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9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직사각형 93"/>
          <p:cNvSpPr/>
          <p:nvPr/>
        </p:nvSpPr>
        <p:spPr>
          <a:xfrm>
            <a:off x="-17668" y="0"/>
            <a:ext cx="5535325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93" name="그림 9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625" y="8064611"/>
            <a:ext cx="6005741" cy="4135553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7271029" y="3084881"/>
            <a:ext cx="7893508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표준현장실습학기제 주요 내용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모집안내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유의사항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사전교육 </a:t>
            </a:r>
            <a:r>
              <a:rPr lang="ko-KR" altLang="en-US" sz="32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이수방법</a:t>
            </a:r>
            <a:endParaRPr lang="en-US" altLang="ko-KR" sz="3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전달사항</a:t>
            </a:r>
            <a:endParaRPr lang="ko-KR" altLang="en-US" sz="3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</a:p>
          <a:p>
            <a:pPr>
              <a:lnSpc>
                <a:spcPct val="200000"/>
              </a:lnSpc>
            </a:pP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7" name="그림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1204030" y="2673350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목   록 </a:t>
            </a:r>
            <a:endParaRPr lang="ko-KR" altLang="en-US" sz="72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0" y="0"/>
            <a:ext cx="16272001" cy="4101477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827378" y="259738"/>
            <a:ext cx="959297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01</a:t>
            </a:r>
            <a:r>
              <a:rPr lang="en-US" altLang="ko-KR" sz="8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endParaRPr lang="en-US" altLang="ko-KR" sz="80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</a:t>
            </a:r>
            <a:r>
              <a:rPr lang="ko-KR" altLang="en-US" sz="6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주요 </a:t>
            </a:r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내용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51" name="표 4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72172"/>
              </p:ext>
            </p:extLst>
          </p:nvPr>
        </p:nvGraphicFramePr>
        <p:xfrm>
          <a:off x="666750" y="5035550"/>
          <a:ext cx="14975084" cy="5633868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123745644"/>
                    </a:ext>
                  </a:extLst>
                </a:gridCol>
                <a:gridCol w="11927084">
                  <a:extLst>
                    <a:ext uri="{9D8B030D-6E8A-4147-A177-3AD203B41FA5}">
                      <a16:colId xmlns:a16="http://schemas.microsoft.com/office/drawing/2014/main" val="606166971"/>
                    </a:ext>
                  </a:extLst>
                </a:gridCol>
              </a:tblGrid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용어의 개선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!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수업의 형태로 운영되는 사항을“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표준현장실습학기제”라는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용어로 단일화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▶표준현장실습학기제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「고등교육법」 및 「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산학협력법」에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따른 표준화 된 운영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(Co-op) 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815940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의무지급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[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기업→학생지급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] (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총실습시간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휴게시간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=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▶</a:t>
                      </a:r>
                      <a:r>
                        <a:rPr lang="ko-KR" altLang="en-US" sz="2000" b="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b="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b="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최저임금기준 </a:t>
                      </a:r>
                      <a:r>
                        <a:rPr lang="en-US" altLang="ko-KR" sz="20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100% </a:t>
                      </a:r>
                      <a:r>
                        <a:rPr lang="ko-KR" altLang="en-US" sz="2000" b="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이상 </a:t>
                      </a:r>
                      <a:r>
                        <a:rPr lang="ko-KR" altLang="en-US" sz="20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지급</a:t>
                      </a:r>
                      <a:endParaRPr lang="en-US" altLang="ko-KR" sz="2000" b="0" kern="0" spc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※ (</a:t>
                      </a:r>
                      <a:r>
                        <a:rPr lang="ko-KR" altLang="en-US" sz="2000" b="1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실습기관</a:t>
                      </a:r>
                      <a:r>
                        <a:rPr lang="ko-KR" altLang="en-US" sz="20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국고지원금</a:t>
                      </a:r>
                      <a:r>
                        <a:rPr lang="en-US" altLang="ko-KR" sz="20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(25%) </a:t>
                      </a:r>
                      <a:r>
                        <a:rPr lang="ko-KR" altLang="en-US" sz="20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예산 소진에 따른 학생 선정 후 </a:t>
                      </a:r>
                      <a:r>
                        <a:rPr lang="ko-KR" altLang="en-US" sz="2000" b="1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실습기관에</a:t>
                      </a:r>
                      <a:r>
                        <a:rPr lang="ko-KR" altLang="en-US" sz="20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지급</a:t>
                      </a:r>
                      <a:r>
                        <a:rPr lang="en-US" altLang="ko-KR" sz="20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2000" b="0" kern="0" spc="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676701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필수배정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직무에 부합하는 운영계획을 수립하고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 및 점검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 등의 시간을 배정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▶표준현장실습학기제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10~25%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 배정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813624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재택근무 인정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코로나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 국가재난상황에 따라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¼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인정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요청 경우에만 적용 가능하면 재택근무 운영계획서 따로 제출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202743"/>
                  </a:ext>
                </a:extLst>
              </a:tr>
            </a:tbl>
          </a:graphicData>
        </a:graphic>
      </p:graphicFrame>
      <p:pic>
        <p:nvPicPr>
          <p:cNvPr id="452" name="그림 4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650" y="1377949"/>
            <a:ext cx="5756249" cy="2723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560219"/>
            <a:ext cx="464820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02.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모집 안내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364" name="표 3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665163"/>
              </p:ext>
            </p:extLst>
          </p:nvPr>
        </p:nvGraphicFramePr>
        <p:xfrm>
          <a:off x="5473325" y="615950"/>
          <a:ext cx="10289189" cy="7290947"/>
        </p:xfrm>
        <a:graphic>
          <a:graphicData uri="http://schemas.openxmlformats.org/drawingml/2006/table">
            <a:tbl>
              <a:tblPr/>
              <a:tblGrid>
                <a:gridCol w="1594225">
                  <a:extLst>
                    <a:ext uri="{9D8B030D-6E8A-4147-A177-3AD203B41FA5}">
                      <a16:colId xmlns:a16="http://schemas.microsoft.com/office/drawing/2014/main" val="2609716114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366512539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720783978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203908036"/>
                    </a:ext>
                  </a:extLst>
                </a:gridCol>
                <a:gridCol w="1608364">
                  <a:extLst>
                    <a:ext uri="{9D8B030D-6E8A-4147-A177-3AD203B41FA5}">
                      <a16:colId xmlns:a16="http://schemas.microsoft.com/office/drawing/2014/main" val="3936629307"/>
                    </a:ext>
                  </a:extLst>
                </a:gridCol>
              </a:tblGrid>
              <a:tr h="552914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모집대상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7132790"/>
                  </a:ext>
                </a:extLst>
              </a:tr>
              <a:tr h="435169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3,4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 재학생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졸업유예자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,4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이후 신청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불가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61252"/>
                  </a:ext>
                </a:extLst>
              </a:tr>
              <a:tr h="833750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※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면허증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및 자격증 필수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현장실습학과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간호학과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물리치료학과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방사선학과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의료복지공학과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작업치료학과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치위생학과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대상 제외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270084"/>
                  </a:ext>
                </a:extLst>
              </a:tr>
              <a:tr h="552914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</a:t>
                      </a:r>
                      <a:r>
                        <a:rPr lang="ko-KR" altLang="en-US" sz="2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모집일정</a:t>
                      </a:r>
                      <a:endParaRPr lang="ko-KR" altLang="en-US" sz="2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896918"/>
                  </a:ext>
                </a:extLst>
              </a:tr>
              <a:tr h="435169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학기별</a:t>
                      </a: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수강신청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기간 전 홈페이지 공지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7021291"/>
                  </a:ext>
                </a:extLst>
              </a:tr>
              <a:tr h="552914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지원사항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702595"/>
                  </a:ext>
                </a:extLst>
              </a:tr>
              <a:tr h="453632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과목명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766882"/>
                  </a:ext>
                </a:extLst>
              </a:tr>
              <a:tr h="810218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Ⅰ,Ⅱ,Ⅴ,Ⅵ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Ⅸ,Ⅹ,XIII,XIV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학점 인정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4884546"/>
                  </a:ext>
                </a:extLst>
              </a:tr>
              <a:tr h="75476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313656"/>
                  </a:ext>
                </a:extLst>
              </a:tr>
              <a:tr h="620776"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하계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동계</a:t>
                      </a:r>
                      <a:endParaRPr lang="en-US" altLang="ko-KR" sz="1600" b="1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계절학기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16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Ⅲ,Ⅳ,Ⅶ,Ⅷ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XI,XII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b="1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개월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962461"/>
                  </a:ext>
                </a:extLst>
              </a:tr>
              <a:tr h="6492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508031"/>
                  </a:ext>
                </a:extLst>
              </a:tr>
              <a:tr h="435169">
                <a:tc grid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산재보험 의무가입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 상해보험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의무가입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218016"/>
                  </a:ext>
                </a:extLst>
              </a:tr>
            </a:tbl>
          </a:graphicData>
        </a:graphic>
      </p:graphicFrame>
      <p:graphicFrame>
        <p:nvGraphicFramePr>
          <p:cNvPr id="365" name="표 3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875441"/>
              </p:ext>
            </p:extLst>
          </p:nvPr>
        </p:nvGraphicFramePr>
        <p:xfrm>
          <a:off x="5473324" y="8003899"/>
          <a:ext cx="10289189" cy="3432451"/>
        </p:xfrm>
        <a:graphic>
          <a:graphicData uri="http://schemas.openxmlformats.org/drawingml/2006/table">
            <a:tbl>
              <a:tblPr/>
              <a:tblGrid>
                <a:gridCol w="10289189">
                  <a:extLst>
                    <a:ext uri="{9D8B030D-6E8A-4147-A177-3AD203B41FA5}">
                      <a16:colId xmlns:a16="http://schemas.microsoft.com/office/drawing/2014/main" val="1542827603"/>
                    </a:ext>
                  </a:extLst>
                </a:gridCol>
              </a:tblGrid>
              <a:tr h="48624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신청방법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611771"/>
                  </a:ext>
                </a:extLst>
              </a:tr>
              <a:tr h="175286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교육통합정보시스템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표준현장실습이력서관리 이력서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표준현장실습참가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개인정보활용 동의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작성 후 메일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(j1865u@naver.com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송부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164262"/>
                  </a:ext>
                </a:extLst>
              </a:tr>
              <a:tr h="1058552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 하단 기타홈페이지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가입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411737"/>
                  </a:ext>
                </a:extLst>
              </a:tr>
            </a:tbl>
          </a:graphicData>
        </a:graphic>
      </p:graphicFrame>
      <p:pic>
        <p:nvPicPr>
          <p:cNvPr id="382" name="그림 38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454150"/>
            <a:ext cx="460442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02.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모집 안내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248641"/>
              </p:ext>
            </p:extLst>
          </p:nvPr>
        </p:nvGraphicFramePr>
        <p:xfrm>
          <a:off x="5304521" y="463550"/>
          <a:ext cx="10505784" cy="10717657"/>
        </p:xfrm>
        <a:graphic>
          <a:graphicData uri="http://schemas.openxmlformats.org/drawingml/2006/table">
            <a:tbl>
              <a:tblPr/>
              <a:tblGrid>
                <a:gridCol w="1382029">
                  <a:extLst>
                    <a:ext uri="{9D8B030D-6E8A-4147-A177-3AD203B41FA5}">
                      <a16:colId xmlns:a16="http://schemas.microsoft.com/office/drawing/2014/main" val="3315080243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693326044"/>
                    </a:ext>
                  </a:extLst>
                </a:gridCol>
                <a:gridCol w="3109405">
                  <a:extLst>
                    <a:ext uri="{9D8B030D-6E8A-4147-A177-3AD203B41FA5}">
                      <a16:colId xmlns:a16="http://schemas.microsoft.com/office/drawing/2014/main" val="138614310"/>
                    </a:ext>
                  </a:extLst>
                </a:gridCol>
                <a:gridCol w="2585350">
                  <a:extLst>
                    <a:ext uri="{9D8B030D-6E8A-4147-A177-3AD203B41FA5}">
                      <a16:colId xmlns:a16="http://schemas.microsoft.com/office/drawing/2014/main" val="1032816076"/>
                    </a:ext>
                  </a:extLst>
                </a:gridCol>
              </a:tblGrid>
              <a:tr h="699070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운영절차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059797"/>
                  </a:ext>
                </a:extLst>
              </a:tr>
              <a:tr h="67253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센터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511982"/>
                  </a:ext>
                </a:extLst>
              </a:tr>
              <a:tr h="1332672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현장실습 이력서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회원가입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→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회사직인등록→사업자등록증사본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사전점검서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후 업로드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운영공지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9619486"/>
                  </a:ext>
                </a:extLst>
              </a:tr>
              <a:tr h="176370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서명스캔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후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업로드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활용동의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이메일 발송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공고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지원 및 정보제공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8596084"/>
                  </a:ext>
                </a:extLst>
              </a:tr>
              <a:tr h="13326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참여학생선발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협약 체결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가입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강의계획서작성</a:t>
                      </a:r>
                      <a:endParaRPr lang="en-US" altLang="ko-KR" sz="1600" b="1" kern="0" spc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</a:t>
                      </a:r>
                      <a:r>
                        <a:rPr lang="en-US" altLang="ko-KR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상해보험 가입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936613"/>
                  </a:ext>
                </a:extLst>
              </a:tr>
              <a:tr h="699070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진행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368795"/>
                  </a:ext>
                </a:extLst>
              </a:tr>
              <a:tr h="19181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사전교육이수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성희롱예방교육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산업안전보건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중간점검서</a:t>
                      </a: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작성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1/2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시점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관리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확인서 제출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일주일 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지도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84773"/>
                  </a:ext>
                </a:extLst>
              </a:tr>
              <a:tr h="699070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종료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73902"/>
                  </a:ext>
                </a:extLst>
              </a:tr>
              <a:tr h="9016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설문조사 작성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체험수기 제출</a:t>
                      </a:r>
                      <a:r>
                        <a:rPr lang="en-US" altLang="ko-KR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(PPT)</a:t>
                      </a:r>
                      <a:endParaRPr lang="ko-KR" altLang="en-US" sz="1600" b="1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492341"/>
                  </a:ext>
                </a:extLst>
              </a:tr>
              <a:tr h="699070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학점부여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192286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43404" y="1454150"/>
            <a:ext cx="459916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03.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유의사항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490341"/>
              </p:ext>
            </p:extLst>
          </p:nvPr>
        </p:nvGraphicFramePr>
        <p:xfrm>
          <a:off x="5391151" y="1682750"/>
          <a:ext cx="10134600" cy="8458199"/>
        </p:xfrm>
        <a:graphic>
          <a:graphicData uri="http://schemas.openxmlformats.org/drawingml/2006/table">
            <a:tbl>
              <a:tblPr/>
              <a:tblGrid>
                <a:gridCol w="10134600">
                  <a:extLst>
                    <a:ext uri="{9D8B030D-6E8A-4147-A177-3AD203B41FA5}">
                      <a16:colId xmlns:a16="http://schemas.microsoft.com/office/drawing/2014/main" val="616846957"/>
                    </a:ext>
                  </a:extLst>
                </a:gridCol>
              </a:tblGrid>
              <a:tr h="967329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유의사항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7011777"/>
                  </a:ext>
                </a:extLst>
              </a:tr>
              <a:tr h="96732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표준현장실습학기제 교과목 최대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36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1956282"/>
                  </a:ext>
                </a:extLst>
              </a:tr>
              <a:tr h="96732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8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40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 연속성을 원칙으로 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567131"/>
                  </a:ext>
                </a:extLst>
              </a:tr>
              <a:tr h="1810777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실습인정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일수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1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개월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8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15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20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법정 공휴일은 실습 일수에서 포함되지 않음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1054690"/>
                  </a:ext>
                </a:extLst>
              </a:tr>
              <a:tr h="1810777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표준현장실습학기제 중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일반교과목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수강신청 불가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C</a:t>
                      </a:r>
                      <a:r>
                        <a:rPr lang="en-US" altLang="ko-KR" sz="20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yber</a:t>
                      </a:r>
                      <a:r>
                        <a:rPr lang="ko-KR" altLang="en-US" sz="20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강의 </a:t>
                      </a:r>
                      <a:r>
                        <a:rPr lang="en-US" altLang="ko-KR" sz="20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OCU</a:t>
                      </a:r>
                      <a:r>
                        <a:rPr lang="ko-KR" altLang="en-US" sz="2000" kern="0" spc="-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강의 가능함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004434"/>
                  </a:ext>
                </a:extLst>
              </a:tr>
              <a:tr h="96732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학생의 전공과 연계되는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업무를 인지하여 실습 신청을 해야함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644777"/>
                  </a:ext>
                </a:extLst>
              </a:tr>
              <a:tr h="967329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직계가족회사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 현장실습 불가능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5071788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257890" y="1315582"/>
            <a:ext cx="478468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04.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사전교육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이수 방법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04521" y="8026290"/>
            <a:ext cx="1078176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fontAlgn="base">
              <a:lnSpc>
                <a:spcPct val="200000"/>
              </a:lnSpc>
            </a:pPr>
            <a:r>
              <a:rPr lang="ko-KR" altLang="en-US" sz="2800" b="1" dirty="0">
                <a:latin typeface="+mn-ea"/>
              </a:rPr>
              <a:t>■ </a:t>
            </a:r>
            <a:r>
              <a:rPr lang="ko-KR" altLang="en-US" sz="2800" b="1" dirty="0" smtClean="0">
                <a:latin typeface="+mn-ea"/>
              </a:rPr>
              <a:t>교육 일자</a:t>
            </a:r>
            <a:r>
              <a:rPr lang="en-US" altLang="ko-KR" sz="2800" b="1" dirty="0" smtClean="0">
                <a:latin typeface="+mn-ea"/>
              </a:rPr>
              <a:t>: 8</a:t>
            </a:r>
            <a:r>
              <a:rPr lang="ko-KR" altLang="en-US" sz="2800" b="1" dirty="0" smtClean="0">
                <a:latin typeface="+mn-ea"/>
              </a:rPr>
              <a:t>월 </a:t>
            </a:r>
            <a:r>
              <a:rPr lang="en-US" altLang="ko-KR" sz="2800" b="1" dirty="0" smtClean="0">
                <a:latin typeface="+mn-ea"/>
              </a:rPr>
              <a:t>21</a:t>
            </a:r>
            <a:r>
              <a:rPr lang="ko-KR" altLang="en-US" sz="2800" b="1" dirty="0" smtClean="0">
                <a:latin typeface="+mn-ea"/>
              </a:rPr>
              <a:t>일</a:t>
            </a:r>
            <a:r>
              <a:rPr lang="en-US" altLang="ko-KR" sz="2800" b="1" dirty="0" smtClean="0">
                <a:latin typeface="+mn-ea"/>
              </a:rPr>
              <a:t>(</a:t>
            </a:r>
            <a:r>
              <a:rPr lang="ko-KR" altLang="en-US" sz="2800" b="1" dirty="0" smtClean="0">
                <a:latin typeface="+mn-ea"/>
              </a:rPr>
              <a:t>월</a:t>
            </a:r>
            <a:r>
              <a:rPr lang="en-US" altLang="ko-KR" sz="2800" b="1" dirty="0" smtClean="0">
                <a:latin typeface="+mn-ea"/>
              </a:rPr>
              <a:t>) ~ 8</a:t>
            </a:r>
            <a:r>
              <a:rPr lang="ko-KR" altLang="en-US" sz="2800" b="1" dirty="0" smtClean="0">
                <a:latin typeface="+mn-ea"/>
              </a:rPr>
              <a:t>월 </a:t>
            </a:r>
            <a:r>
              <a:rPr lang="en-US" altLang="ko-KR" sz="2800" b="1" dirty="0" smtClean="0">
                <a:latin typeface="+mn-ea"/>
              </a:rPr>
              <a:t>25</a:t>
            </a:r>
            <a:r>
              <a:rPr lang="ko-KR" altLang="en-US" sz="2800" b="1" dirty="0" smtClean="0">
                <a:latin typeface="+mn-ea"/>
              </a:rPr>
              <a:t>일</a:t>
            </a:r>
            <a:r>
              <a:rPr lang="en-US" altLang="ko-KR" sz="2800" b="1" dirty="0" smtClean="0">
                <a:latin typeface="+mn-ea"/>
              </a:rPr>
              <a:t>(</a:t>
            </a:r>
            <a:r>
              <a:rPr lang="ko-KR" altLang="en-US" sz="2800" b="1" dirty="0" smtClean="0">
                <a:latin typeface="+mn-ea"/>
              </a:rPr>
              <a:t>금</a:t>
            </a:r>
            <a:r>
              <a:rPr lang="en-US" altLang="ko-KR" sz="2800" b="1" dirty="0" smtClean="0">
                <a:latin typeface="+mn-ea"/>
              </a:rPr>
              <a:t>)</a:t>
            </a:r>
            <a:r>
              <a:rPr lang="ko-KR" altLang="en-US" sz="2800" b="1" dirty="0" smtClean="0">
                <a:latin typeface="+mn-ea"/>
              </a:rPr>
              <a:t>까지</a:t>
            </a:r>
            <a:r>
              <a:rPr lang="en-US" altLang="ko-KR" sz="2800" b="1" dirty="0" smtClean="0">
                <a:latin typeface="+mn-ea"/>
              </a:rPr>
              <a:t> </a:t>
            </a:r>
          </a:p>
          <a:p>
            <a:pPr marL="800100" lvl="1" indent="-342900" fontAlgn="base">
              <a:lnSpc>
                <a:spcPct val="200000"/>
              </a:lnSpc>
              <a:buFontTx/>
              <a:buChar char="-"/>
            </a:pPr>
            <a:r>
              <a:rPr lang="ko-KR" altLang="en-US" sz="2400" dirty="0" smtClean="0">
                <a:latin typeface="+mn-ea"/>
              </a:rPr>
              <a:t>㈜휴먼리소스코리아 이러닝 </a:t>
            </a:r>
            <a:r>
              <a:rPr lang="en-US" altLang="ko-KR" sz="2400" u="sng" dirty="0" smtClean="0">
                <a:latin typeface="+mn-ea"/>
                <a:hlinkClick r:id="rId3"/>
              </a:rPr>
              <a:t>https://www.ehrk.co.kr/</a:t>
            </a:r>
            <a:endParaRPr lang="ko-KR" altLang="en-US" sz="2400" dirty="0" smtClean="0">
              <a:latin typeface="+mn-ea"/>
            </a:endParaRPr>
          </a:p>
          <a:p>
            <a:pPr marL="800100" lvl="1" indent="-342900" fontAlgn="base">
              <a:lnSpc>
                <a:spcPct val="200000"/>
              </a:lnSpc>
              <a:buFontTx/>
              <a:buChar char="-"/>
            </a:pPr>
            <a:r>
              <a:rPr lang="ko-KR" altLang="en-US" sz="2400" dirty="0" smtClean="0">
                <a:latin typeface="+mn-ea"/>
              </a:rPr>
              <a:t>사전교육 </a:t>
            </a:r>
            <a:r>
              <a:rPr lang="ko-KR" altLang="en-US" sz="2400" dirty="0">
                <a:latin typeface="+mn-ea"/>
              </a:rPr>
              <a:t>온라인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성희롱예방교육</a:t>
            </a:r>
            <a:r>
              <a:rPr lang="en-US" altLang="ko-KR" sz="2400" dirty="0">
                <a:latin typeface="+mn-ea"/>
              </a:rPr>
              <a:t>/</a:t>
            </a:r>
            <a:r>
              <a:rPr lang="ko-KR" altLang="en-US" sz="2400" dirty="0">
                <a:latin typeface="+mn-ea"/>
              </a:rPr>
              <a:t>산업안전보건</a:t>
            </a:r>
            <a:r>
              <a:rPr lang="en-US" altLang="ko-KR" sz="2400" dirty="0" smtClean="0">
                <a:latin typeface="+mn-ea"/>
              </a:rPr>
              <a:t>)</a:t>
            </a:r>
            <a:r>
              <a:rPr lang="ko-KR" altLang="en-US" sz="2400" dirty="0">
                <a:latin typeface="+mn-ea"/>
              </a:rPr>
              <a:t> </a:t>
            </a:r>
            <a:r>
              <a:rPr lang="ko-KR" altLang="en-US" sz="2400" b="1" dirty="0" smtClean="0">
                <a:solidFill>
                  <a:srgbClr val="FF0000"/>
                </a:solidFill>
                <a:latin typeface="+mn-ea"/>
              </a:rPr>
              <a:t>★필수 이수</a:t>
            </a:r>
            <a:endParaRPr lang="en-US" altLang="ko-KR" sz="2400" b="1" dirty="0">
              <a:solidFill>
                <a:srgbClr val="FF0000"/>
              </a:solidFill>
              <a:latin typeface="+mn-ea"/>
            </a:endParaRPr>
          </a:p>
          <a:p>
            <a:pPr marL="800100" lvl="1" indent="-342900" fontAlgn="base">
              <a:lnSpc>
                <a:spcPct val="200000"/>
              </a:lnSpc>
              <a:buFontTx/>
              <a:buChar char="-"/>
            </a:pPr>
            <a:endParaRPr lang="en-US" altLang="ko-KR" sz="2400" dirty="0">
              <a:latin typeface="+mn-ea"/>
            </a:endParaRPr>
          </a:p>
          <a:p>
            <a:pPr marL="800100" lvl="1" indent="-342900" fontAlgn="base">
              <a:lnSpc>
                <a:spcPct val="200000"/>
              </a:lnSpc>
              <a:buFontTx/>
              <a:buChar char="-"/>
            </a:pPr>
            <a:endParaRPr lang="en-US" altLang="ko-KR" sz="2400" dirty="0" smtClean="0">
              <a:latin typeface="+mn-ea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521" y="2063750"/>
            <a:ext cx="10734300" cy="518160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7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257890" y="1315582"/>
            <a:ext cx="478468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05.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전달사항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0146" y="1087778"/>
            <a:ext cx="10972800" cy="111015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 fontAlgn="base">
              <a:lnSpc>
                <a:spcPct val="150000"/>
              </a:lnSpc>
              <a:buAutoNum type="arabicPeriod"/>
            </a:pPr>
            <a:r>
              <a:rPr lang="ko-KR" altLang="en-US" sz="2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카카오톡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오픈 </a:t>
            </a:r>
            <a:r>
              <a:rPr lang="ko-KR" altLang="en-US" sz="2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채팅방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입장 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공지사항 전달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marL="914400" lvl="1" indent="-457200" fontAlgn="base">
              <a:lnSpc>
                <a:spcPct val="150000"/>
              </a:lnSpc>
              <a:buAutoNum type="arabicPeriod"/>
            </a:pPr>
            <a:endParaRPr lang="en-US" altLang="ko-KR" sz="2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914400" lvl="1" indent="-457200" fontAlgn="base">
              <a:lnSpc>
                <a:spcPct val="150000"/>
              </a:lnSpc>
              <a:buAutoNum type="arabicPeriod"/>
            </a:pPr>
            <a:r>
              <a:rPr lang="ko-KR" altLang="en-US" sz="2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실습일지는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일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이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내 작성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실습일지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=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출석일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marL="914400" lvl="1" indent="-457200" fontAlgn="base">
              <a:lnSpc>
                <a:spcPct val="150000"/>
              </a:lnSpc>
              <a:buAutoNum type="arabicPeriod"/>
            </a:pPr>
            <a:endParaRPr lang="en-US" altLang="ko-KR" sz="2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914400" lvl="1" indent="-457200" fontAlgn="base">
              <a:lnSpc>
                <a:spcPct val="150000"/>
              </a:lnSpc>
              <a:buFontTx/>
              <a:buAutoNum type="arabicPeriod"/>
            </a:pPr>
            <a:r>
              <a:rPr lang="en-US" altLang="ko-KR" sz="2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현장실습학기제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종료</a:t>
            </a: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후, </a:t>
            </a:r>
            <a:r>
              <a:rPr lang="en-US" altLang="ko-KR" sz="2800" b="1" dirty="0" err="1" smtClean="0">
                <a:solidFill>
                  <a:srgbClr val="0070C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수기공모전</a:t>
            </a:r>
            <a:r>
              <a:rPr lang="en-US" altLang="ko-KR" sz="2800" b="1" dirty="0" smtClean="0">
                <a:solidFill>
                  <a:srgbClr val="0070C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 err="1">
                <a:solidFill>
                  <a:srgbClr val="0070C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의무</a:t>
            </a:r>
            <a:r>
              <a:rPr lang="en-US" altLang="ko-KR" sz="2800" b="1" dirty="0">
                <a:solidFill>
                  <a:srgbClr val="0070C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800" b="1" dirty="0" err="1" smtClean="0">
                <a:solidFill>
                  <a:srgbClr val="0070C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참여</a:t>
            </a:r>
            <a:endParaRPr lang="en-US" altLang="ko-KR" sz="2800" b="1" dirty="0" smtClean="0">
              <a:solidFill>
                <a:srgbClr val="0070C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914400" lvl="1" indent="-457200" fontAlgn="base">
              <a:lnSpc>
                <a:spcPct val="150000"/>
              </a:lnSpc>
              <a:buFontTx/>
              <a:buAutoNum type="arabicPeriod"/>
            </a:pPr>
            <a:endParaRPr lang="en-US" altLang="ko-KR" sz="2800" dirty="0">
              <a:solidFill>
                <a:srgbClr val="0070C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914400" lvl="1" indent="-457200" fontAlgn="base">
              <a:lnSpc>
                <a:spcPct val="150000"/>
              </a:lnSpc>
              <a:buFontTx/>
              <a:buAutoNum type="arabicPeriod"/>
            </a:pP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중 병가 및 연가 등을 사용할 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시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센터에 필히 사전 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통보</a:t>
            </a:r>
            <a:endParaRPr lang="en-US" altLang="ko-KR" sz="2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914400" lvl="1" indent="-457200" fontAlgn="base">
              <a:lnSpc>
                <a:spcPct val="150000"/>
              </a:lnSpc>
              <a:buFontTx/>
              <a:buAutoNum type="arabicPeriod"/>
            </a:pPr>
            <a:endParaRPr lang="en-US" altLang="ko-KR" sz="2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914400" lvl="1" indent="-457200" fontAlgn="base">
              <a:lnSpc>
                <a:spcPct val="150000"/>
              </a:lnSpc>
              <a:buFontTx/>
              <a:buAutoNum type="arabicPeriod"/>
            </a:pPr>
            <a:r>
              <a:rPr lang="ko-KR" altLang="en-US" sz="28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 </a:t>
            </a:r>
            <a:r>
              <a:rPr lang="ko-KR" altLang="en-US" sz="28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마감 서류 </a:t>
            </a:r>
            <a:r>
              <a:rPr lang="ko-KR" altLang="en-US" sz="28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실습 종료 </a:t>
            </a:r>
            <a:r>
              <a:rPr lang="en-US" altLang="ko-KR" sz="28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28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 전에 제출</a:t>
            </a:r>
            <a:endParaRPr lang="en-US" altLang="ko-KR" sz="2800" dirty="0" smtClean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lvl="1" fontAlgn="base">
              <a:lnSpc>
                <a:spcPct val="150000"/>
              </a:lnSpc>
            </a:pPr>
            <a:r>
              <a:rPr lang="en-US" altLang="ko-KR" sz="28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※ (</a:t>
            </a:r>
            <a:r>
              <a:rPr lang="ko-KR" altLang="en-US" sz="28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학사 일정에 따라 성적 </a:t>
            </a:r>
            <a:r>
              <a:rPr lang="ko-KR" altLang="en-US" sz="2800" dirty="0" smtClean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입력 기간에 마감 서류 </a:t>
            </a:r>
            <a:r>
              <a:rPr lang="ko-KR" altLang="en-US" sz="28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제출</a:t>
            </a:r>
            <a:r>
              <a:rPr lang="en-US" altLang="ko-KR" sz="28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endParaRPr lang="en-US" altLang="ko-KR" sz="2800" dirty="0" smtClean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lvl="1" fontAlgn="base">
              <a:lnSpc>
                <a:spcPct val="150000"/>
              </a:lnSpc>
            </a:pPr>
            <a:endParaRPr lang="en-US" altLang="ko-KR" sz="2800" dirty="0" smtClean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lvl="1" fontAlgn="base">
              <a:lnSpc>
                <a:spcPct val="150000"/>
              </a:lnSpc>
            </a:pP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6. </a:t>
            </a:r>
            <a:r>
              <a:rPr lang="ko-KR" altLang="en-US" sz="2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중간점검서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8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성심성의껏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작성 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 시작 후 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2~3</a:t>
            </a:r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주 안내 예정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  <a:p>
            <a:pPr lvl="1">
              <a:lnSpc>
                <a:spcPct val="150000"/>
              </a:lnSpc>
            </a:pPr>
            <a:r>
              <a:rPr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24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교육부고시</a:t>
            </a:r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</a:t>
            </a:r>
            <a:r>
              <a:rPr lang="en-US" altLang="ko-KR" sz="2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2021-19</a:t>
            </a:r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호</a:t>
            </a:r>
            <a:r>
              <a:rPr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2400" dirty="0" err="1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실습기관은</a:t>
            </a:r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2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학생에게 현장실습학기제의 목적과 범위를 벗어난 업무를 부과할 수 </a:t>
            </a:r>
            <a:r>
              <a:rPr lang="ko-KR" altLang="en-US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없다</a:t>
            </a:r>
            <a:r>
              <a:rPr lang="en-US" altLang="ko-KR" sz="24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2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lvl="3" fontAlgn="base">
              <a:lnSpc>
                <a:spcPct val="200000"/>
              </a:lnSpc>
            </a:pPr>
            <a:endParaRPr lang="en-US" altLang="ko-KR" sz="3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lvl="1" fontAlgn="base">
              <a:lnSpc>
                <a:spcPct val="200000"/>
              </a:lnSpc>
            </a:pPr>
            <a:endParaRPr lang="en-US" altLang="ko-KR" sz="24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05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8350" y="5949950"/>
            <a:ext cx="7302521" cy="619983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8350" y="253238"/>
            <a:ext cx="7314012" cy="5544312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6096977" y="1758950"/>
            <a:ext cx="4495800" cy="4572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6086240" y="4578350"/>
            <a:ext cx="4495800" cy="4572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072385" y="7719984"/>
            <a:ext cx="6653992" cy="668366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6072385" y="10914106"/>
            <a:ext cx="6120592" cy="903244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57890" y="1315582"/>
            <a:ext cx="478468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05.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전달사항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중간점검서</a:t>
            </a:r>
            <a:r>
              <a:rPr lang="en-US" altLang="ko-KR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</a:p>
        </p:txBody>
      </p:sp>
      <p:sp>
        <p:nvSpPr>
          <p:cNvPr id="3" name="곱셈 기호 2"/>
          <p:cNvSpPr/>
          <p:nvPr/>
        </p:nvSpPr>
        <p:spPr>
          <a:xfrm>
            <a:off x="11687157" y="3473450"/>
            <a:ext cx="3352800" cy="2667000"/>
          </a:xfrm>
          <a:prstGeom prst="mathMultiply">
            <a:avLst>
              <a:gd name="adj1" fmla="val 1042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</p:spTree>
    <p:extLst>
      <p:ext uri="{BB962C8B-B14F-4D97-AF65-F5344CB8AC3E}">
        <p14:creationId xmlns:p14="http://schemas.microsoft.com/office/powerpoint/2010/main" val="169194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910</TotalTime>
  <Words>820</Words>
  <Application>Microsoft Office PowerPoint</Application>
  <PresentationFormat>사용자 지정</PresentationFormat>
  <Paragraphs>177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HY헤드라인M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12955485</dc:title>
  <dc:creator>MangoBoard.net</dc:creator>
  <cp:lastModifiedBy>user</cp:lastModifiedBy>
  <cp:revision>69</cp:revision>
  <cp:lastPrinted>2022-09-07T01:00:18Z</cp:lastPrinted>
  <dcterms:created xsi:type="dcterms:W3CDTF">2022-08-10T05:57:48Z</dcterms:created>
  <dcterms:modified xsi:type="dcterms:W3CDTF">2023-08-22T08:25:29Z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2022-02-22T00:00:00Z</vt:filetime>
  </property>
  <property fmtid="{D5CDD505-2E9C-101B-9397-08002B2CF9AE}" pid="3" name="LastSaved">
    <vt:filetime>2022-08-10T00:00:00Z</vt:filetime>
  </property>
</Properties>
</file>