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81" r:id="rId8"/>
    <p:sldId id="291" r:id="rId9"/>
    <p:sldId id="284" r:id="rId10"/>
    <p:sldId id="286" r:id="rId11"/>
    <p:sldId id="287" r:id="rId12"/>
    <p:sldId id="288" r:id="rId13"/>
    <p:sldId id="289" r:id="rId14"/>
    <p:sldId id="290" r:id="rId15"/>
  </p:sldIdLst>
  <p:sldSz cx="16268700" cy="122047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772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hrk.co.k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350" y="2673350"/>
            <a:ext cx="14859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2) </a:t>
            </a:r>
            <a:r>
              <a:rPr lang="en-US" altLang="ko-KR" sz="2400" b="1" dirty="0" err="1">
                <a:latin typeface="+mn-ea"/>
              </a:rPr>
              <a:t>사용자서비스-학생서비스-현장실습-현장실습참가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현장실습업체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리스트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확인</a:t>
            </a:r>
            <a:r>
              <a:rPr lang="en-US" altLang="ko-KR" sz="2400" b="1" dirty="0">
                <a:latin typeface="+mn-ea"/>
              </a:rPr>
              <a:t> 후 </a:t>
            </a:r>
            <a:r>
              <a:rPr lang="en-US" altLang="ko-KR" sz="2400" b="1" dirty="0" err="1" smtClean="0">
                <a:latin typeface="+mn-ea"/>
              </a:rPr>
              <a:t>실습신청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err="1" smtClean="0">
                <a:latin typeface="+mn-ea"/>
              </a:rPr>
              <a:t>서명스캔</a:t>
            </a:r>
            <a:r>
              <a:rPr lang="ko-KR" altLang="en-US" sz="2400" b="1" dirty="0" smtClean="0">
                <a:latin typeface="+mn-ea"/>
              </a:rPr>
              <a:t> 파일 업로드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en-US" altLang="ko-KR" sz="2400" b="1" dirty="0" err="1" smtClean="0">
                <a:latin typeface="+mn-ea"/>
              </a:rPr>
              <a:t>서약서</a:t>
            </a:r>
            <a:r>
              <a:rPr lang="ko-KR" altLang="en-US" sz="2400" b="1" dirty="0" smtClean="0">
                <a:latin typeface="+mn-ea"/>
              </a:rPr>
              <a:t>동의</a:t>
            </a:r>
            <a:r>
              <a:rPr lang="en-US" altLang="ko-KR" sz="2400" b="1" dirty="0" smtClean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및 </a:t>
            </a:r>
            <a:r>
              <a:rPr lang="en-US" altLang="ko-KR" sz="2400" b="1" dirty="0" err="1">
                <a:latin typeface="+mn-ea"/>
              </a:rPr>
              <a:t>개인정보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활용동의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9079244"/>
            <a:ext cx="14429560" cy="208595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3905165"/>
            <a:ext cx="14429560" cy="50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8754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550" y="3873679"/>
            <a:ext cx="1470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4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현장실습일지작성</a:t>
            </a:r>
            <a:r>
              <a:rPr lang="en-US" altLang="ko-KR" sz="2400" b="1" dirty="0">
                <a:latin typeface="+mn-ea"/>
              </a:rPr>
              <a:t>(3</a:t>
            </a:r>
            <a:r>
              <a:rPr lang="ko-KR" altLang="en-US" sz="2400" b="1" dirty="0" err="1">
                <a:latin typeface="+mn-ea"/>
              </a:rPr>
              <a:t>일이내</a:t>
            </a:r>
            <a:r>
              <a:rPr lang="en-US" altLang="ko-KR" sz="2400" b="1" dirty="0">
                <a:latin typeface="+mn-ea"/>
              </a:rPr>
              <a:t>/100</a:t>
            </a:r>
            <a:r>
              <a:rPr lang="ko-KR" altLang="en-US" sz="2400" b="1" dirty="0" err="1">
                <a:latin typeface="+mn-ea"/>
              </a:rPr>
              <a:t>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9" y="4672409"/>
            <a:ext cx="12633808" cy="6840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0549" y="2520950"/>
            <a:ext cx="13014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LINC3.0 </a:t>
            </a:r>
            <a:r>
              <a:rPr lang="ko-KR" altLang="en-US" sz="2400" b="1" dirty="0">
                <a:latin typeface="+mn-ea"/>
              </a:rPr>
              <a:t>표준현장실습 학생 참여 신청서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err="1" smtClean="0">
                <a:latin typeface="+mn-ea"/>
              </a:rPr>
              <a:t>심은관</a:t>
            </a:r>
            <a:r>
              <a:rPr lang="en-US" altLang="ko-KR" sz="2400" b="1" dirty="0" smtClean="0">
                <a:latin typeface="+mn-ea"/>
              </a:rPr>
              <a:t>3</a:t>
            </a:r>
            <a:r>
              <a:rPr lang="ko-KR" altLang="en-US" sz="2400" b="1" dirty="0" smtClean="0">
                <a:latin typeface="+mn-ea"/>
              </a:rPr>
              <a:t>층 </a:t>
            </a:r>
            <a:r>
              <a:rPr lang="ko-KR" altLang="en-US" sz="2400" b="1" dirty="0" err="1" smtClean="0">
                <a:latin typeface="+mn-ea"/>
              </a:rPr>
              <a:t>링크사업단</a:t>
            </a:r>
            <a:r>
              <a:rPr lang="ko-KR" altLang="en-US" sz="2400" b="1" dirty="0" smtClean="0">
                <a:latin typeface="+mn-ea"/>
              </a:rPr>
              <a:t> 제출</a:t>
            </a:r>
            <a:r>
              <a:rPr lang="en-US" altLang="ko-KR" sz="2400" b="1" dirty="0" smtClean="0">
                <a:latin typeface="+mn-ea"/>
              </a:rPr>
              <a:t>)-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err="1">
                <a:latin typeface="+mn-ea"/>
              </a:rPr>
              <a:t>학사공지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smtClean="0">
                <a:latin typeface="+mn-ea"/>
              </a:rPr>
              <a:t>다운로드</a:t>
            </a:r>
            <a:endParaRPr lang="ko-KR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5309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880" y="2164415"/>
            <a:ext cx="1553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5)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현장실습결과보고서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항목별 </a:t>
            </a:r>
            <a:r>
              <a:rPr lang="en-US" altLang="ko-KR" sz="2400" b="1" dirty="0">
                <a:latin typeface="+mn-ea"/>
              </a:rPr>
              <a:t>300</a:t>
            </a:r>
            <a:r>
              <a:rPr lang="ko-KR" altLang="en-US" sz="2400" b="1" dirty="0" err="1" smtClean="0">
                <a:latin typeface="+mn-ea"/>
              </a:rPr>
              <a:t>자이상</a:t>
            </a:r>
            <a:endParaRPr lang="en-US" altLang="ko-KR" sz="2400" b="1" dirty="0" smtClean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18" y="4931971"/>
            <a:ext cx="14665896" cy="64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6) </a:t>
            </a:r>
            <a:r>
              <a:rPr lang="en-US" altLang="ko-KR" sz="2400" b="1" dirty="0" err="1">
                <a:latin typeface="+mn-ea"/>
              </a:rPr>
              <a:t>사용자서비스-학생서비스-현장실습-현장실습설문조사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항목별</a:t>
            </a:r>
            <a:r>
              <a:rPr lang="en-US" altLang="ko-KR" sz="2400" b="1" dirty="0">
                <a:latin typeface="+mn-ea"/>
              </a:rPr>
              <a:t> 300자이상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5" y="3443300"/>
            <a:ext cx="14861155" cy="271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7893508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사전교육 </a:t>
            </a:r>
            <a:r>
              <a:rPr lang="ko-KR" altLang="en-US" sz="3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이수방법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전달사항</a:t>
            </a:r>
            <a:endParaRPr lang="ko-KR" altLang="en-US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25214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 →산업체 요청 시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66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배정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65163"/>
              </p:ext>
            </p:extLst>
          </p:nvPr>
        </p:nvGraphicFramePr>
        <p:xfrm>
          <a:off x="5473325" y="615950"/>
          <a:ext cx="10289189" cy="7290947"/>
        </p:xfrm>
        <a:graphic>
          <a:graphicData uri="http://schemas.openxmlformats.org/drawingml/2006/table">
            <a:tbl>
              <a:tblPr/>
              <a:tblGrid>
                <a:gridCol w="1594225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366512539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72078397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3908036"/>
                    </a:ext>
                  </a:extLst>
                </a:gridCol>
                <a:gridCol w="1608364">
                  <a:extLst>
                    <a:ext uri="{9D8B030D-6E8A-4147-A177-3AD203B41FA5}">
                      <a16:colId xmlns:a16="http://schemas.microsoft.com/office/drawing/2014/main" val="3936629307"/>
                    </a:ext>
                  </a:extLst>
                </a:gridCol>
              </a:tblGrid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모집대상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833750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및 자격증 필수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수강신청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기간 전 홈페이지 공지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지원사항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702595"/>
                  </a:ext>
                </a:extLst>
              </a:tr>
              <a:tr h="45363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과목명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766882"/>
                  </a:ext>
                </a:extLst>
              </a:tr>
              <a:tr h="810218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Ⅰ,Ⅱ,Ⅴ,Ⅵ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Ⅸ,Ⅹ,XIII,XIV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 인정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884546"/>
                  </a:ext>
                </a:extLst>
              </a:tr>
              <a:tr h="7547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313656"/>
                  </a:ext>
                </a:extLst>
              </a:tr>
              <a:tr h="62077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Ⅲ,Ⅳ,Ⅶ,Ⅷ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XI,XII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962461"/>
                  </a:ext>
                </a:extLst>
              </a:tr>
              <a:tr h="6492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508031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산재보험 의무가입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상해보험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218016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875441"/>
              </p:ext>
            </p:extLst>
          </p:nvPr>
        </p:nvGraphicFramePr>
        <p:xfrm>
          <a:off x="5473324" y="8003899"/>
          <a:ext cx="10289189" cy="3432451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48624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175286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(j1865u@naver.com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05855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하단 기타홈페이지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가입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142686"/>
              </p:ext>
            </p:extLst>
          </p:nvPr>
        </p:nvGraphicFramePr>
        <p:xfrm>
          <a:off x="5304521" y="463550"/>
          <a:ext cx="10505784" cy="9724934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회사직인등록→사업자등록증사본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 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체험수기 제출</a:t>
                      </a:r>
                      <a:r>
                        <a:rPr lang="en-US" altLang="ko-KR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(PPT)</a:t>
                      </a:r>
                      <a:endParaRPr lang="ko-KR" altLang="en-US" sz="16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490341"/>
              </p:ext>
            </p:extLst>
          </p:nvPr>
        </p:nvGraphicFramePr>
        <p:xfrm>
          <a:off x="5391151" y="1682750"/>
          <a:ext cx="10134600" cy="8458199"/>
        </p:xfrm>
        <a:graphic>
          <a:graphicData uri="http://schemas.openxmlformats.org/drawingml/2006/table">
            <a:tbl>
              <a:tblPr/>
              <a:tblGrid>
                <a:gridCol w="10134600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</a:tblGrid>
              <a:tr h="96732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교과목 최대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36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15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2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법정 공휴일은 실습 일수에서 포함되지 않음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중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일반교과목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불가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en-US" altLang="ko-KR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</a:t>
                      </a:r>
                      <a:r>
                        <a:rPr lang="en-US" altLang="ko-KR" sz="2000" kern="0" spc="-10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yber</a:t>
                      </a:r>
                      <a:r>
                        <a:rPr lang="ko-KR" altLang="en-US" sz="2000" kern="0" spc="-10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 </a:t>
                      </a:r>
                      <a:r>
                        <a:rPr lang="en-US" altLang="ko-KR" sz="2000" kern="0" spc="-10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OCU</a:t>
                      </a:r>
                      <a:r>
                        <a:rPr lang="ko-KR" altLang="en-US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 가능함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학생의 전공과 연계되는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업무를 인지하여 실습 신청을 해야함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직계가족회사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현장실습 불가능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257890" y="1315582"/>
            <a:ext cx="478468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이수 방법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932" y="7881541"/>
            <a:ext cx="10247675" cy="14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>
              <a:lnSpc>
                <a:spcPct val="200000"/>
              </a:lnSpc>
            </a:pPr>
            <a:r>
              <a:rPr lang="ko-KR" altLang="en-US" sz="2400" dirty="0">
                <a:latin typeface="+mn-ea"/>
              </a:rPr>
              <a:t>■ 사전교육 온라인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성희롱예방교육</a:t>
            </a:r>
            <a:r>
              <a:rPr lang="en-US" altLang="ko-KR" sz="2400" dirty="0">
                <a:latin typeface="+mn-ea"/>
              </a:rPr>
              <a:t>/</a:t>
            </a:r>
            <a:r>
              <a:rPr lang="ko-KR" altLang="en-US" sz="2400" dirty="0">
                <a:latin typeface="+mn-ea"/>
              </a:rPr>
              <a:t>산업안전보건</a:t>
            </a:r>
            <a:r>
              <a:rPr lang="en-US" altLang="ko-KR" sz="2400" dirty="0">
                <a:latin typeface="+mn-ea"/>
              </a:rPr>
              <a:t>)</a:t>
            </a:r>
            <a:endParaRPr lang="ko-KR" altLang="en-US" sz="2400" dirty="0">
              <a:latin typeface="+mn-ea"/>
            </a:endParaRPr>
          </a:p>
          <a:p>
            <a:pPr lvl="1" fontAlgn="base" latinLnBrk="0">
              <a:lnSpc>
                <a:spcPct val="200000"/>
              </a:lnSpc>
            </a:pPr>
            <a:r>
              <a:rPr lang="ko-KR" altLang="en-US" sz="2400" dirty="0">
                <a:latin typeface="+mn-ea"/>
              </a:rPr>
              <a:t>㈜휴먼리소스코리아 </a:t>
            </a:r>
            <a:r>
              <a:rPr lang="ko-KR" altLang="en-US" sz="2400">
                <a:latin typeface="+mn-ea"/>
              </a:rPr>
              <a:t>이러닝 </a:t>
            </a:r>
            <a:r>
              <a:rPr lang="en-US" altLang="ko-KR" sz="2400" u="sng" smtClean="0">
                <a:latin typeface="+mn-ea"/>
                <a:hlinkClick r:id="rId3"/>
              </a:rPr>
              <a:t>https://www.ehrk.co.kr/</a:t>
            </a:r>
            <a:r>
              <a:rPr lang="ko-KR" altLang="en-US" sz="2400" smtClean="0">
                <a:latin typeface="+mn-ea"/>
              </a:rPr>
              <a:t> 휴대폰 </a:t>
            </a:r>
            <a:r>
              <a:rPr lang="ko-KR" altLang="en-US" sz="2400" dirty="0">
                <a:latin typeface="+mn-ea"/>
              </a:rPr>
              <a:t>문자 발송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21" y="2063750"/>
            <a:ext cx="10734300" cy="51816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257890" y="1315582"/>
            <a:ext cx="478468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전달사항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61168" y="5890447"/>
            <a:ext cx="10744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fontAlgn="base">
              <a:lnSpc>
                <a:spcPct val="200000"/>
              </a:lnSpc>
              <a:buAutoNum type="arabicPeriod"/>
            </a:pP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카카오톡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오픈 </a:t>
            </a: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채팅방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입장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공지사항 전달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marL="914400" lvl="1" indent="-457200" fontAlgn="base">
              <a:lnSpc>
                <a:spcPct val="200000"/>
              </a:lnSpc>
              <a:buAutoNum type="arabicPeriod"/>
            </a:pP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실습일지는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내 작성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실습일지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=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출석일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marL="914400" lvl="1" indent="-457200" fontAlgn="base">
              <a:lnSpc>
                <a:spcPct val="200000"/>
              </a:lnSpc>
              <a:buFontTx/>
              <a:buAutoNum type="arabicPeriod"/>
            </a:pPr>
            <a:r>
              <a:rPr lang="en-US" altLang="ko-KR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현장실습학기제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종료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후, </a:t>
            </a:r>
            <a:r>
              <a:rPr lang="en-US" altLang="ko-KR" sz="28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수기공모전</a:t>
            </a:r>
            <a:r>
              <a:rPr lang="en-US" altLang="ko-KR" sz="2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의무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참여</a:t>
            </a:r>
            <a:endParaRPr lang="en-US" altLang="ko-KR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200000"/>
              </a:lnSpc>
              <a:buFontTx/>
              <a:buAutoNum type="arabicPeriod"/>
            </a:pP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 병가 및 연가 등을 사용할 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센터에 필히 사전 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통보</a:t>
            </a:r>
          </a:p>
          <a:p>
            <a:pPr marL="914400" lvl="1" indent="-457200" fontAlgn="base">
              <a:lnSpc>
                <a:spcPct val="200000"/>
              </a:lnSpc>
              <a:buFontTx/>
              <a:buAutoNum type="arabicPeriod"/>
            </a:pP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안전하고 건강하게 현장실습 마무리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135" y="158750"/>
            <a:ext cx="10058400" cy="574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한서포탈로그인</a:t>
            </a:r>
            <a:r>
              <a:rPr lang="en-US" altLang="ko-KR" sz="2400" b="1" dirty="0" err="1">
                <a:latin typeface="+mn-ea"/>
              </a:rPr>
              <a:t>-교육통합정보시스템-사용자서비스-학생서비스</a:t>
            </a:r>
            <a:r>
              <a:rPr lang="en-US" altLang="ko-KR" sz="2400" b="1" dirty="0" err="1" smtClean="0">
                <a:latin typeface="+mn-ea"/>
              </a:rPr>
              <a:t>-현장실습</a:t>
            </a:r>
            <a:r>
              <a:rPr lang="en-US" altLang="ko-KR" sz="2400" b="1" dirty="0" err="1">
                <a:latin typeface="+mn-ea"/>
              </a:rPr>
              <a:t>-</a:t>
            </a:r>
            <a:r>
              <a:rPr lang="en-US" altLang="ko-KR" sz="2400" b="1" dirty="0" err="1" smtClean="0">
                <a:latin typeface="+mn-ea"/>
              </a:rPr>
              <a:t>현장실습이력서관리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이력서작성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3511550"/>
            <a:ext cx="12909492" cy="780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</TotalTime>
  <Words>747</Words>
  <Application>Microsoft Office PowerPoint</Application>
  <PresentationFormat>사용자 지정</PresentationFormat>
  <Paragraphs>161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53</cp:revision>
  <cp:lastPrinted>2022-09-07T01:00:18Z</cp:lastPrinted>
  <dcterms:created xsi:type="dcterms:W3CDTF">2022-08-10T05:57:48Z</dcterms:created>
  <dcterms:modified xsi:type="dcterms:W3CDTF">2023-06-13T04:40:10Z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