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94" r:id="rId8"/>
    <p:sldId id="289" r:id="rId9"/>
    <p:sldId id="292" r:id="rId10"/>
    <p:sldId id="291" r:id="rId11"/>
    <p:sldId id="293" r:id="rId12"/>
    <p:sldId id="286" r:id="rId13"/>
    <p:sldId id="284" r:id="rId14"/>
    <p:sldId id="287" r:id="rId15"/>
    <p:sldId id="290" r:id="rId16"/>
  </p:sldIdLst>
  <p:sldSz cx="16268700" cy="12204700"/>
  <p:notesSz cx="16268700" cy="122047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77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seo.ac.kr/main.do?s=h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안내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469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결과보고서 승인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3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smtClean="0">
                <a:latin typeface="+mn-ea"/>
              </a:rPr>
              <a:t>실습결과보고서승인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작성 완료 확인 후 승인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00" y="3614111"/>
            <a:ext cx="15329649" cy="773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1802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평가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4)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err="1" smtClean="0">
                <a:latin typeface="+mn-ea"/>
              </a:rPr>
              <a:t>실습평가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</a:t>
            </a:r>
            <a:r>
              <a:rPr lang="en-US" altLang="ko-KR" sz="2400" b="1" smtClean="0">
                <a:latin typeface="+mn-ea"/>
              </a:rPr>
              <a:t>* </a:t>
            </a:r>
            <a:r>
              <a:rPr lang="ko-KR" altLang="en-US" sz="2400" b="1" smtClean="0">
                <a:latin typeface="+mn-ea"/>
              </a:rPr>
              <a:t>실습기관 </a:t>
            </a:r>
            <a:r>
              <a:rPr lang="ko-KR" altLang="en-US" sz="2400" b="1" dirty="0" smtClean="0">
                <a:latin typeface="+mn-ea"/>
              </a:rPr>
              <a:t>점수를 확인 후 참고하셔서 평가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3740150"/>
            <a:ext cx="13711009" cy="729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51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6221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산업체 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5" y="3559881"/>
            <a:ext cx="15251614" cy="6856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79" y="2769284"/>
            <a:ext cx="1486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가입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신규</a:t>
            </a:r>
            <a:r>
              <a:rPr lang="en-US" altLang="ko-KR" sz="2400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830876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smtClean="0">
                <a:latin typeface="+mn-ea"/>
              </a:rPr>
              <a:t>1) </a:t>
            </a: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</a:t>
            </a:r>
            <a:endParaRPr lang="en-US" altLang="ko-KR" sz="2400" b="1" dirty="0">
              <a:latin typeface="+mn-ea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819150" y="3692930"/>
            <a:ext cx="14539912" cy="7057620"/>
            <a:chOff x="819150" y="3692930"/>
            <a:chExt cx="14539912" cy="7057620"/>
          </a:xfrm>
        </p:grpSpPr>
        <p:grpSp>
          <p:nvGrpSpPr>
            <p:cNvPr id="15" name="그룹 14"/>
            <p:cNvGrpSpPr/>
            <p:nvPr/>
          </p:nvGrpSpPr>
          <p:grpSpPr>
            <a:xfrm>
              <a:off x="819150" y="3692930"/>
              <a:ext cx="14539912" cy="7057620"/>
              <a:chOff x="819150" y="3692930"/>
              <a:chExt cx="14539912" cy="7057620"/>
            </a:xfrm>
          </p:grpSpPr>
          <p:pic>
            <p:nvPicPr>
              <p:cNvPr id="17" name="그림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44187" y="3692930"/>
                <a:ext cx="4714875" cy="4848225"/>
              </a:xfrm>
              <a:prstGeom prst="rect">
                <a:avLst/>
              </a:prstGeom>
            </p:spPr>
          </p:pic>
          <p:pic>
            <p:nvPicPr>
              <p:cNvPr id="18" name="그림 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9150" y="3703802"/>
                <a:ext cx="9532494" cy="7046748"/>
              </a:xfrm>
              <a:prstGeom prst="rect">
                <a:avLst/>
              </a:prstGeom>
            </p:spPr>
          </p:pic>
          <p:cxnSp>
            <p:nvCxnSpPr>
              <p:cNvPr id="19" name="직선 화살표 연결선 18"/>
              <p:cNvCxnSpPr/>
              <p:nvPr/>
            </p:nvCxnSpPr>
            <p:spPr>
              <a:xfrm flipH="1" flipV="1">
                <a:off x="13001624" y="7931150"/>
                <a:ext cx="1" cy="1676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11896725" y="9607550"/>
                <a:ext cx="2209800" cy="646331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로그인 시 하단 </a:t>
                </a:r>
                <a:endParaRPr lang="en-US" altLang="ko-KR" b="1" dirty="0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검은 버튼 클릭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8210550" y="8845550"/>
              <a:ext cx="1905000" cy="609600"/>
            </a:xfrm>
            <a:prstGeom prst="rect">
              <a:avLst/>
            </a:prstGeom>
            <a:noFill/>
            <a:ln w="635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5200565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산업체 참고용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50" y="2520950"/>
            <a:ext cx="1505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2</a:t>
            </a:r>
            <a:r>
              <a:rPr lang="en-US" altLang="ko-KR" sz="2400" b="1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dirty="0" smtClean="0">
                <a:latin typeface="+mn-ea"/>
              </a:rPr>
              <a:t>사용자서비스 </a:t>
            </a:r>
            <a:r>
              <a:rPr lang="en-US" altLang="ko-KR" sz="2400" b="1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실습기관서비스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현장실습공고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* </a:t>
            </a:r>
            <a:r>
              <a:rPr lang="ko-KR" altLang="en-US" sz="2400" b="1" dirty="0" smtClean="0">
                <a:latin typeface="+mn-ea"/>
              </a:rPr>
              <a:t>실습운영계획서 신규 누르시고 운영 주차 모두 작성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하계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ko-KR" altLang="en-US" sz="2400" b="1" dirty="0" smtClean="0">
                <a:latin typeface="+mn-ea"/>
              </a:rPr>
              <a:t>동계</a:t>
            </a:r>
            <a:r>
              <a:rPr lang="en-US" altLang="ko-KR" sz="2400" b="1" dirty="0" smtClean="0">
                <a:latin typeface="+mn-ea"/>
              </a:rPr>
              <a:t>: 1</a:t>
            </a:r>
            <a:r>
              <a:rPr lang="ko-KR" altLang="en-US" sz="2400" b="1" dirty="0" smtClean="0">
                <a:latin typeface="+mn-ea"/>
              </a:rPr>
              <a:t>개월</a:t>
            </a:r>
            <a:r>
              <a:rPr lang="en-US" altLang="ko-KR" sz="2400" b="1" dirty="0" smtClean="0">
                <a:latin typeface="+mn-ea"/>
              </a:rPr>
              <a:t>/8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, 1/2</a:t>
            </a:r>
            <a:r>
              <a:rPr lang="ko-KR" altLang="en-US" sz="2400" b="1" dirty="0" smtClean="0">
                <a:latin typeface="+mn-ea"/>
              </a:rPr>
              <a:t>학기</a:t>
            </a:r>
            <a:r>
              <a:rPr lang="en-US" altLang="ko-KR" sz="2400" b="1" dirty="0" smtClean="0">
                <a:latin typeface="+mn-ea"/>
              </a:rPr>
              <a:t>: 12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/15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742950" y="3746021"/>
            <a:ext cx="15263264" cy="7273449"/>
            <a:chOff x="742950" y="3746021"/>
            <a:chExt cx="15263264" cy="7273449"/>
          </a:xfrm>
        </p:grpSpPr>
        <p:grpSp>
          <p:nvGrpSpPr>
            <p:cNvPr id="10" name="그룹 9"/>
            <p:cNvGrpSpPr/>
            <p:nvPr/>
          </p:nvGrpSpPr>
          <p:grpSpPr>
            <a:xfrm>
              <a:off x="742950" y="3746021"/>
              <a:ext cx="15263264" cy="7273449"/>
              <a:chOff x="742950" y="3746021"/>
              <a:chExt cx="15263264" cy="7273449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50" y="3746021"/>
                <a:ext cx="14903994" cy="7273449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6349" y="9193376"/>
                <a:ext cx="10919865" cy="1826094"/>
              </a:xfrm>
              <a:prstGeom prst="rect">
                <a:avLst/>
              </a:prstGeom>
            </p:spPr>
          </p:pic>
        </p:grpSp>
        <p:grpSp>
          <p:nvGrpSpPr>
            <p:cNvPr id="11" name="그룹 10"/>
            <p:cNvGrpSpPr/>
            <p:nvPr/>
          </p:nvGrpSpPr>
          <p:grpSpPr>
            <a:xfrm>
              <a:off x="8972550" y="3841333"/>
              <a:ext cx="2895600" cy="2794417"/>
              <a:chOff x="9048750" y="3760254"/>
              <a:chExt cx="2895600" cy="2794417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9048750" y="3760254"/>
                <a:ext cx="2895600" cy="923330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실습종료 후 지원금 학교에 신청 할 기관 꼭 체트</a:t>
                </a:r>
                <a:endParaRPr lang="en-US" altLang="ko-KR" b="1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공고 미 신청시 지급 불가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3" name="직선 화살표 연결선 12"/>
              <p:cNvCxnSpPr>
                <a:stCxn id="12" idx="2"/>
              </p:cNvCxnSpPr>
              <p:nvPr/>
            </p:nvCxnSpPr>
            <p:spPr>
              <a:xfrm>
                <a:off x="10496550" y="4683584"/>
                <a:ext cx="342900" cy="187108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8440131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운영지원 및 변경사항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728762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→산업체 요청 시 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배정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025876"/>
              </p:ext>
            </p:extLst>
          </p:nvPr>
        </p:nvGraphicFramePr>
        <p:xfrm>
          <a:off x="5398375" y="892254"/>
          <a:ext cx="10289189" cy="500970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</a:tblGrid>
              <a:tr h="5256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모집대상 </a:t>
                      </a:r>
                      <a:endParaRPr lang="en-US" altLang="ko-KR" sz="2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1498862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실습지원금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 가능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기관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→실습 종료 후 산업체 요청 시 지급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   2)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실습생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 가능 기관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고용보험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 이상 사업장 권장</a:t>
                      </a:r>
                      <a:endParaRPr lang="en-US" altLang="ko-KR" sz="1600" b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1295527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3, 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불가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※ 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면허증 및 자격증 필수 현장실습학과</a:t>
                      </a:r>
                      <a:endParaRPr lang="en-US" altLang="ko-KR" sz="1600" kern="0" spc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  <a:endParaRPr lang="ko-KR" altLang="en-US" sz="1600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6256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8757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메일 발송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기간 전 홈페이지 공지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42516"/>
              </p:ext>
            </p:extLst>
          </p:nvPr>
        </p:nvGraphicFramePr>
        <p:xfrm>
          <a:off x="5398374" y="5883759"/>
          <a:ext cx="10289189" cy="5243981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7111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293645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</a:t>
                      </a:r>
                      <a:r>
                        <a:rPr lang="ko-KR" altLang="en-US" sz="1600" dirty="0" smtClean="0">
                          <a:hlinkClick r:id="rId3"/>
                        </a:rPr>
                        <a:t> </a:t>
                      </a:r>
                      <a:r>
                        <a:rPr lang="en-US" altLang="ko-KR" sz="1600" dirty="0" smtClean="0">
                          <a:hlinkClick r:id="rId3"/>
                        </a:rPr>
                        <a:t>(hanseo.ac.kr)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하단 기타홈페이지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산업체 가입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or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산업체로그인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사용자서비스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현장실습공고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산업체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등록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제출서류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1)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사전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서면점검서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실습기관용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2)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 현장실습학기제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운영 계획서</a:t>
                      </a:r>
                      <a:endParaRPr lang="en-US" altLang="ko-KR" sz="1600" b="1" kern="0" spc="0" baseline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3)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사업자등록증 사본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320260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3)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사업단 제출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학과장 서명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7191843"/>
              </p:ext>
            </p:extLst>
          </p:nvPr>
        </p:nvGraphicFramePr>
        <p:xfrm>
          <a:off x="5314950" y="996950"/>
          <a:ext cx="10505784" cy="10115078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b="1" kern="0" spc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645420"/>
              </p:ext>
            </p:extLst>
          </p:nvPr>
        </p:nvGraphicFramePr>
        <p:xfrm>
          <a:off x="5695950" y="378327"/>
          <a:ext cx="9718854" cy="11446196"/>
        </p:xfrm>
        <a:graphic>
          <a:graphicData uri="http://schemas.openxmlformats.org/drawingml/2006/table">
            <a:tbl>
              <a:tblPr/>
              <a:tblGrid>
                <a:gridCol w="1866605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  <a:gridCol w="1461482">
                  <a:extLst>
                    <a:ext uri="{9D8B030D-6E8A-4147-A177-3AD203B41FA5}">
                      <a16:colId xmlns:a16="http://schemas.microsoft.com/office/drawing/2014/main" val="174085761"/>
                    </a:ext>
                  </a:extLst>
                </a:gridCol>
                <a:gridCol w="1534556">
                  <a:extLst>
                    <a:ext uri="{9D8B030D-6E8A-4147-A177-3AD203B41FA5}">
                      <a16:colId xmlns:a16="http://schemas.microsoft.com/office/drawing/2014/main" val="365497831"/>
                    </a:ext>
                  </a:extLst>
                </a:gridCol>
                <a:gridCol w="1680704">
                  <a:extLst>
                    <a:ext uri="{9D8B030D-6E8A-4147-A177-3AD203B41FA5}">
                      <a16:colId xmlns:a16="http://schemas.microsoft.com/office/drawing/2014/main" val="2044250556"/>
                    </a:ext>
                  </a:extLst>
                </a:gridCol>
                <a:gridCol w="3175507">
                  <a:extLst>
                    <a:ext uri="{9D8B030D-6E8A-4147-A177-3AD203B41FA5}">
                      <a16:colId xmlns:a16="http://schemas.microsoft.com/office/drawing/2014/main" val="3144456100"/>
                    </a:ext>
                  </a:extLst>
                </a:gridCol>
              </a:tblGrid>
              <a:tr h="846017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1553631">
                <a:tc gridSpan="5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지급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실습 종료 후 산업체 요청 시 지급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*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제출서류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학생급여지급명세서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국고지원금요청서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통장사본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이체내역서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654450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2472365">
                <a:tc gridSpan="5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일수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현장실습이 실시되지 않은 법정 공휴일 및 참정권 행사일 등은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일수에서 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포함되지 않음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 방문은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 이상 의무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한서 포탈에 지도일지 작성</a:t>
                      </a:r>
                      <a:endParaRPr lang="en-US" altLang="ko-KR" sz="2000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52248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지도방문횟수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522488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~4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고속도로 영수증 원본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현지 영수증 원본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학생과 </a:t>
                      </a:r>
                      <a:r>
                        <a:rPr lang="ko-KR" altLang="en-US" sz="20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20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20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담당자 사진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003502"/>
                  </a:ext>
                </a:extLst>
              </a:tr>
              <a:tr h="522488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662130"/>
                  </a:ext>
                </a:extLst>
              </a:tr>
              <a:tr h="539339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~2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회</a:t>
                      </a:r>
                      <a:endParaRPr lang="ko-KR" altLang="en-US" sz="2000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759132"/>
                  </a:ext>
                </a:extLst>
              </a:tr>
              <a:tr h="581733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656429">
                <a:tc gridSpan="5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학생의 전공과 연계되는 업무를 공고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633224"/>
                  </a:ext>
                </a:extLst>
              </a:tr>
              <a:tr h="2482371">
                <a:tc gridSpan="5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4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■</a:t>
                      </a:r>
                      <a:r>
                        <a:rPr lang="ko-KR" altLang="en-US" sz="2400" b="1" kern="0" spc="0" baseline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참여 불가 </a:t>
                      </a:r>
                      <a:r>
                        <a:rPr lang="ko-KR" altLang="en-US" sz="2400" b="1" dirty="0" err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실습기관</a:t>
                      </a:r>
                      <a:endParaRPr lang="en-US" altLang="ko-KR" sz="24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1)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실습학생관련 </a:t>
                      </a:r>
                      <a:r>
                        <a:rPr lang="ko-KR" altLang="en-US" sz="20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친인적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및 직계가족회사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실습기관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은 현장실습 불가능</a:t>
                      </a:r>
                      <a:endParaRPr lang="en-US" altLang="ko-KR" sz="2000" b="1" kern="0" spc="0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2)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2000" b="1" dirty="0" err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실습기관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 내에서 실습이 진행되지 않는 경우</a:t>
                      </a:r>
                      <a:endParaRPr lang="ko-KR" altLang="en-US" sz="2000" kern="0" spc="0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 </a:t>
                      </a:r>
                      <a:r>
                        <a:rPr lang="en-US" altLang="ko-KR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3)</a:t>
                      </a:r>
                      <a:r>
                        <a:rPr lang="ko-KR" altLang="en-US" sz="2000" kern="0" spc="0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 </a:t>
                      </a:r>
                      <a:r>
                        <a:rPr lang="ko-KR" altLang="en-US" sz="2000" b="1" dirty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  <a:cs typeface="+mn-cs"/>
                        </a:rPr>
                        <a:t>근로자 파견 및 근로자 공급을 주로 하는 용역업체 등</a:t>
                      </a:r>
                      <a:endParaRPr lang="en-US" altLang="ko-KR" sz="2000" b="1" dirty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운영지원 및 변경사항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17389" y="1378316"/>
            <a:ext cx="11094161" cy="889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3600" b="1" kern="0" dirty="0">
                <a:solidFill>
                  <a:srgbClr val="000000"/>
                </a:solidFill>
                <a:latin typeface="+mn-ea"/>
              </a:rPr>
              <a:t>■  </a:t>
            </a:r>
            <a:r>
              <a:rPr lang="ko-KR" altLang="en-US" sz="3600" b="1" kern="0" dirty="0" smtClean="0">
                <a:solidFill>
                  <a:srgbClr val="000000"/>
                </a:solidFill>
                <a:latin typeface="+mn-ea"/>
              </a:rPr>
              <a:t>운영지원 및 변경사항</a:t>
            </a:r>
            <a:endParaRPr lang="en-US" altLang="ko-KR" sz="3600" b="1" kern="0" dirty="0" smtClean="0">
              <a:solidFill>
                <a:srgbClr val="000000"/>
              </a:solidFill>
              <a:latin typeface="+mn-ea"/>
            </a:endParaRPr>
          </a:p>
          <a:p>
            <a:pPr fontAlgn="base"/>
            <a:endParaRPr lang="en-US" altLang="ko-KR" sz="2800" dirty="0" smtClean="0"/>
          </a:p>
          <a:p>
            <a:pPr fontAlgn="base">
              <a:lnSpc>
                <a:spcPct val="150000"/>
              </a:lnSpc>
            </a:pPr>
            <a:r>
              <a:rPr lang="en-US" altLang="ko-KR" sz="2800" b="1" dirty="0" smtClean="0">
                <a:latin typeface="+mj-ea"/>
                <a:ea typeface="+mj-ea"/>
              </a:rPr>
              <a:t>1. </a:t>
            </a:r>
            <a:r>
              <a:rPr lang="ko-KR" altLang="en-US" sz="2800" b="1" dirty="0" smtClean="0">
                <a:latin typeface="+mj-ea"/>
                <a:ea typeface="+mj-ea"/>
              </a:rPr>
              <a:t>표준현장실습학기제</a:t>
            </a:r>
            <a:endParaRPr lang="en-US" altLang="ko-KR" sz="2800" b="1" dirty="0" smtClean="0">
              <a:latin typeface="+mj-ea"/>
              <a:ea typeface="+mj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-  2</a:t>
            </a:r>
            <a:r>
              <a:rPr lang="ko-KR" altLang="en-US" sz="2400" dirty="0">
                <a:latin typeface="+mj-ea"/>
                <a:ea typeface="+mj-ea"/>
              </a:rPr>
              <a:t>학기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 err="1">
                <a:latin typeface="+mj-ea"/>
                <a:ea typeface="+mj-ea"/>
              </a:rPr>
              <a:t>동계학기</a:t>
            </a:r>
            <a:r>
              <a:rPr lang="en-US" altLang="ko-KR" sz="2400" dirty="0">
                <a:latin typeface="+mj-ea"/>
                <a:ea typeface="+mj-ea"/>
              </a:rPr>
              <a:t>= </a:t>
            </a:r>
            <a:r>
              <a:rPr lang="ko-KR" altLang="en-US" sz="2400" dirty="0" err="1">
                <a:latin typeface="+mj-ea"/>
                <a:ea typeface="+mj-ea"/>
              </a:rPr>
              <a:t>실습기관</a:t>
            </a:r>
            <a:r>
              <a:rPr lang="ko-KR" altLang="en-US" sz="2400" dirty="0">
                <a:latin typeface="+mj-ea"/>
                <a:ea typeface="+mj-ea"/>
              </a:rPr>
              <a:t>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국고지원금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(25%)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예산 소진에 따른 학생 선정</a:t>
            </a:r>
          </a:p>
          <a:p>
            <a:pPr fontAlgn="base">
              <a:lnSpc>
                <a:spcPct val="150000"/>
              </a:lnSpc>
            </a:pPr>
            <a:r>
              <a:rPr lang="ko-KR" altLang="en-US" sz="2400" dirty="0" smtClean="0">
                <a:latin typeface="+mj-ea"/>
                <a:ea typeface="+mj-ea"/>
              </a:rPr>
              <a:t>   단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>
                <a:latin typeface="+mj-ea"/>
                <a:ea typeface="+mj-ea"/>
              </a:rPr>
              <a:t>국고지원금 </a:t>
            </a:r>
            <a:r>
              <a:rPr lang="en-US" altLang="ko-KR" sz="2400" dirty="0">
                <a:latin typeface="+mj-ea"/>
                <a:ea typeface="+mj-ea"/>
              </a:rPr>
              <a:t>25% </a:t>
            </a:r>
            <a:r>
              <a:rPr lang="ko-KR" altLang="en-US" sz="2400" dirty="0" err="1">
                <a:latin typeface="+mj-ea"/>
                <a:ea typeface="+mj-ea"/>
              </a:rPr>
              <a:t>미신청</a:t>
            </a:r>
            <a:r>
              <a:rPr lang="ko-KR" altLang="en-US" sz="2400" dirty="0">
                <a:latin typeface="+mj-ea"/>
                <a:ea typeface="+mj-ea"/>
              </a:rPr>
              <a:t> </a:t>
            </a:r>
            <a:r>
              <a:rPr lang="ko-KR" altLang="en-US" sz="2400" dirty="0" err="1">
                <a:latin typeface="+mj-ea"/>
                <a:ea typeface="+mj-ea"/>
              </a:rPr>
              <a:t>실습기관은</a:t>
            </a:r>
            <a:r>
              <a:rPr lang="ko-KR" altLang="en-US" sz="2400" dirty="0">
                <a:latin typeface="+mj-ea"/>
                <a:ea typeface="+mj-ea"/>
              </a:rPr>
              <a:t> 표준현장실습 </a:t>
            </a:r>
            <a:r>
              <a:rPr lang="ko-KR" altLang="en-US" sz="2400" dirty="0" smtClean="0">
                <a:latin typeface="+mj-ea"/>
                <a:ea typeface="+mj-ea"/>
              </a:rPr>
              <a:t>가능</a:t>
            </a:r>
            <a:endParaRPr lang="en-US" altLang="ko-KR" sz="2400" dirty="0" smtClean="0">
              <a:latin typeface="+mj-ea"/>
              <a:ea typeface="+mj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- </a:t>
            </a:r>
            <a:r>
              <a:rPr lang="ko-KR" altLang="en-US" sz="2400" dirty="0" smtClean="0">
                <a:latin typeface="+mj-ea"/>
                <a:ea typeface="+mj-ea"/>
              </a:rPr>
              <a:t>학생 </a:t>
            </a:r>
            <a:r>
              <a:rPr lang="ko-KR" altLang="en-US" sz="2400" dirty="0">
                <a:latin typeface="+mj-ea"/>
                <a:ea typeface="+mj-ea"/>
              </a:rPr>
              <a:t>선정 기준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학생의 전공분야 연관성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교수</a:t>
            </a:r>
            <a:r>
              <a:rPr lang="en-US" altLang="ko-KR" sz="2400" dirty="0">
                <a:latin typeface="+mj-ea"/>
                <a:ea typeface="+mj-ea"/>
              </a:rPr>
              <a:t>&amp;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현장실습 운영</a:t>
            </a:r>
            <a:r>
              <a:rPr lang="en-US" altLang="ko-KR" sz="2400" dirty="0">
                <a:latin typeface="+mj-ea"/>
                <a:ea typeface="+mj-ea"/>
              </a:rPr>
              <a:t>(</a:t>
            </a:r>
            <a:r>
              <a:rPr lang="ko-KR" altLang="en-US" sz="2400" dirty="0">
                <a:latin typeface="+mj-ea"/>
                <a:ea typeface="+mj-ea"/>
              </a:rPr>
              <a:t>지도</a:t>
            </a:r>
            <a:r>
              <a:rPr lang="en-US" altLang="ko-KR" sz="2400" dirty="0">
                <a:latin typeface="+mj-ea"/>
                <a:ea typeface="+mj-ea"/>
              </a:rPr>
              <a:t>)</a:t>
            </a:r>
            <a:r>
              <a:rPr lang="ko-KR" altLang="en-US" sz="2400" dirty="0">
                <a:latin typeface="+mj-ea"/>
                <a:ea typeface="+mj-ea"/>
              </a:rPr>
              <a:t>계획이 마련된 기관 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학생 교육지도 및 관리를 전담할 교육 담당자 배치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   (</a:t>
            </a:r>
            <a:r>
              <a:rPr lang="ko-KR" altLang="en-US" sz="2400" dirty="0">
                <a:latin typeface="+mj-ea"/>
                <a:ea typeface="+mj-ea"/>
              </a:rPr>
              <a:t>기관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상해보험 가입 및 최저임금 </a:t>
            </a:r>
            <a:r>
              <a:rPr lang="en-US" altLang="ko-KR" sz="2400" dirty="0">
                <a:latin typeface="+mj-ea"/>
                <a:ea typeface="+mj-ea"/>
              </a:rPr>
              <a:t>100% </a:t>
            </a:r>
            <a:r>
              <a:rPr lang="ko-KR" altLang="en-US" sz="2400" dirty="0">
                <a:latin typeface="+mj-ea"/>
                <a:ea typeface="+mj-ea"/>
              </a:rPr>
              <a:t>지급</a:t>
            </a:r>
          </a:p>
          <a:p>
            <a:pPr marL="342900" lvl="0" indent="-342900" fontAlgn="base">
              <a:lnSpc>
                <a:spcPct val="150000"/>
              </a:lnSpc>
              <a:buFontTx/>
              <a:buChar char="-"/>
            </a:pPr>
            <a:r>
              <a:rPr lang="ko-KR" altLang="en-US" sz="2400" dirty="0" smtClean="0">
                <a:solidFill>
                  <a:srgbClr val="FF0000"/>
                </a:solidFill>
                <a:latin typeface="+mj-ea"/>
                <a:ea typeface="+mj-ea"/>
              </a:rPr>
              <a:t>지도교수 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방문지도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( 1~4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회 교육부 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ko-KR" altLang="en-US" sz="2400" dirty="0">
                <a:solidFill>
                  <a:srgbClr val="FF0000"/>
                </a:solidFill>
                <a:latin typeface="+mj-ea"/>
                <a:ea typeface="+mj-ea"/>
              </a:rPr>
              <a:t>번 이상 의무사항 지침</a:t>
            </a:r>
            <a:r>
              <a:rPr lang="en-US" altLang="ko-KR" sz="2400" dirty="0">
                <a:solidFill>
                  <a:srgbClr val="FF0000"/>
                </a:solidFill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출장비 지급 </a:t>
            </a:r>
            <a:r>
              <a:rPr lang="ko-KR" altLang="en-US" sz="2400" dirty="0" smtClean="0">
                <a:latin typeface="+mj-ea"/>
                <a:ea typeface="+mj-ea"/>
              </a:rPr>
              <a:t>가능</a:t>
            </a:r>
            <a:endParaRPr lang="en-US" altLang="ko-KR" sz="2400" dirty="0" smtClean="0">
              <a:latin typeface="+mj-ea"/>
              <a:ea typeface="+mj-ea"/>
            </a:endParaRPr>
          </a:p>
          <a:p>
            <a:pPr lvl="0" fontAlgn="base">
              <a:lnSpc>
                <a:spcPct val="150000"/>
              </a:lnSpc>
            </a:pPr>
            <a:endParaRPr lang="ko-KR" altLang="en-US" sz="2400" dirty="0">
              <a:latin typeface="+mj-ea"/>
              <a:ea typeface="+mj-ea"/>
            </a:endParaRPr>
          </a:p>
          <a:p>
            <a:pPr lvl="0" fontAlgn="base">
              <a:lnSpc>
                <a:spcPct val="150000"/>
              </a:lnSpc>
            </a:pPr>
            <a:r>
              <a:rPr lang="en-US" altLang="ko-KR" sz="2800" b="1" dirty="0" smtClean="0">
                <a:latin typeface="+mj-ea"/>
                <a:ea typeface="+mj-ea"/>
              </a:rPr>
              <a:t>2. </a:t>
            </a:r>
            <a:r>
              <a:rPr lang="ko-KR" altLang="en-US" sz="2800" b="1" dirty="0" smtClean="0">
                <a:latin typeface="+mj-ea"/>
                <a:ea typeface="+mj-ea"/>
              </a:rPr>
              <a:t>강의 </a:t>
            </a:r>
            <a:r>
              <a:rPr lang="ko-KR" altLang="en-US" sz="2800" b="1" dirty="0">
                <a:latin typeface="+mj-ea"/>
                <a:ea typeface="+mj-ea"/>
              </a:rPr>
              <a:t>계획서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latin typeface="+mj-ea"/>
                <a:ea typeface="+mj-ea"/>
              </a:rPr>
              <a:t>- </a:t>
            </a:r>
            <a:r>
              <a:rPr lang="ko-KR" altLang="en-US" sz="2400" dirty="0" smtClean="0">
                <a:latin typeface="+mj-ea"/>
                <a:ea typeface="+mj-ea"/>
              </a:rPr>
              <a:t>표준현장실습학기제 </a:t>
            </a:r>
            <a:r>
              <a:rPr lang="ko-KR" altLang="en-US" sz="2400" dirty="0" err="1" smtClean="0">
                <a:latin typeface="+mj-ea"/>
                <a:ea typeface="+mj-ea"/>
              </a:rPr>
              <a:t>수업계획서</a:t>
            </a:r>
            <a:r>
              <a:rPr lang="en-US" altLang="ko-KR" sz="2400" dirty="0" smtClean="0">
                <a:latin typeface="+mj-ea"/>
                <a:ea typeface="+mj-ea"/>
              </a:rPr>
              <a:t>(</a:t>
            </a:r>
            <a:r>
              <a:rPr lang="ko-KR" altLang="en-US" sz="2400" dirty="0" err="1">
                <a:latin typeface="+mj-ea"/>
                <a:ea typeface="+mj-ea"/>
              </a:rPr>
              <a:t>수업개요</a:t>
            </a:r>
            <a:r>
              <a:rPr lang="ko-KR" altLang="en-US" sz="2400" dirty="0">
                <a:latin typeface="+mj-ea"/>
                <a:ea typeface="+mj-ea"/>
              </a:rPr>
              <a:t> 및 목표</a:t>
            </a:r>
            <a:r>
              <a:rPr lang="en-US" altLang="ko-KR" sz="2400" dirty="0">
                <a:latin typeface="+mj-ea"/>
                <a:ea typeface="+mj-ea"/>
              </a:rPr>
              <a:t>, </a:t>
            </a:r>
            <a:r>
              <a:rPr lang="ko-KR" altLang="en-US" sz="2400" dirty="0" err="1">
                <a:latin typeface="+mj-ea"/>
                <a:ea typeface="+mj-ea"/>
              </a:rPr>
              <a:t>주차별</a:t>
            </a:r>
            <a:r>
              <a:rPr lang="ko-KR" altLang="en-US" sz="2400" dirty="0">
                <a:latin typeface="+mj-ea"/>
                <a:ea typeface="+mj-ea"/>
              </a:rPr>
              <a:t> 계획 등</a:t>
            </a:r>
            <a:r>
              <a:rPr lang="en-US" altLang="ko-KR" sz="2400" dirty="0">
                <a:latin typeface="+mj-ea"/>
                <a:ea typeface="+mj-ea"/>
              </a:rPr>
              <a:t>) </a:t>
            </a:r>
            <a:r>
              <a:rPr lang="ko-KR" altLang="en-US" sz="2400" dirty="0">
                <a:latin typeface="+mj-ea"/>
                <a:ea typeface="+mj-ea"/>
              </a:rPr>
              <a:t>작성 </a:t>
            </a:r>
          </a:p>
          <a:p>
            <a:pPr fontAlgn="base">
              <a:lnSpc>
                <a:spcPct val="150000"/>
              </a:lnSpc>
            </a:pPr>
            <a:r>
              <a:rPr lang="en-US" altLang="ko-KR" sz="2400" dirty="0" smtClean="0">
                <a:solidFill>
                  <a:srgbClr val="FF0000"/>
                </a:solidFill>
                <a:latin typeface="+mj-ea"/>
                <a:ea typeface="+mj-ea"/>
              </a:rPr>
              <a:t>   ※ </a:t>
            </a:r>
            <a:r>
              <a:rPr lang="ko-KR" altLang="en-US" sz="2400" dirty="0" smtClean="0">
                <a:solidFill>
                  <a:srgbClr val="FF0000"/>
                </a:solidFill>
                <a:latin typeface="+mj-ea"/>
                <a:ea typeface="+mj-ea"/>
              </a:rPr>
              <a:t>교원 업적평가 반영</a:t>
            </a:r>
            <a:endParaRPr lang="ko-KR" altLang="en-US" sz="2400" dirty="0">
              <a:solidFill>
                <a:srgbClr val="FF0000"/>
              </a:solidFill>
              <a:latin typeface="+mj-ea"/>
              <a:ea typeface="+mj-ea"/>
            </a:endParaRPr>
          </a:p>
          <a:p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821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3326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일지 승인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1)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학기 선택 조회 후 작성한 일지 확인 후 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ko-KR" altLang="en-US" sz="2400" b="1" dirty="0" smtClean="0">
                <a:latin typeface="+mn-ea"/>
              </a:rPr>
              <a:t> 후 꼭 저장 클릭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 (</a:t>
            </a:r>
            <a:r>
              <a:rPr lang="ko-KR" altLang="en-US" sz="2400" b="1" dirty="0" smtClean="0">
                <a:latin typeface="+mn-ea"/>
              </a:rPr>
              <a:t>작성 된 일지만 승인 부탁드립니다</a:t>
            </a:r>
            <a:r>
              <a:rPr lang="en-US" altLang="ko-KR" sz="2400" b="1" dirty="0" smtClean="0">
                <a:latin typeface="+mn-ea"/>
              </a:rPr>
              <a:t>.)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4079360"/>
            <a:ext cx="15439951" cy="613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50793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</a:t>
            </a:r>
            <a:r>
              <a:rPr lang="en-US" altLang="ko-KR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방문지도 일지 작성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2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교수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dirty="0" smtClean="0">
                <a:latin typeface="+mn-ea"/>
              </a:rPr>
              <a:t>실습지도일지작성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신규 후 작성</a:t>
            </a:r>
            <a:r>
              <a:rPr lang="en-US" altLang="ko-KR" sz="2400" b="1" dirty="0" smtClean="0">
                <a:latin typeface="+mn-ea"/>
              </a:rPr>
              <a:t>(2</a:t>
            </a:r>
            <a:r>
              <a:rPr lang="ko-KR" altLang="en-US" sz="2400" b="1" dirty="0" smtClean="0">
                <a:latin typeface="+mn-ea"/>
              </a:rPr>
              <a:t>회 이상 방문 시 꼭 신규로 작성하셔야 이전 </a:t>
            </a:r>
            <a:r>
              <a:rPr lang="ko-KR" altLang="en-US" sz="2400" b="1" dirty="0" err="1" smtClean="0">
                <a:latin typeface="+mn-ea"/>
              </a:rPr>
              <a:t>방문지도가</a:t>
            </a:r>
            <a:r>
              <a:rPr lang="ko-KR" altLang="en-US" sz="2400" b="1" dirty="0" smtClean="0">
                <a:latin typeface="+mn-ea"/>
              </a:rPr>
              <a:t> 사라지지 않습니다</a:t>
            </a:r>
            <a:r>
              <a:rPr lang="en-US" altLang="ko-KR" sz="2400" b="1" dirty="0" smtClean="0">
                <a:latin typeface="+mn-ea"/>
              </a:rPr>
              <a:t>.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사진 첨부 후 원본영수증과 증빙자료 원본 제출 부탁드립니다</a:t>
            </a:r>
            <a:r>
              <a:rPr lang="en-US" altLang="ko-KR" sz="2400" b="1" dirty="0" smtClean="0">
                <a:latin typeface="+mn-ea"/>
              </a:rPr>
              <a:t>.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469" y="3948189"/>
            <a:ext cx="13182600" cy="746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1217</TotalTime>
  <Words>1122</Words>
  <Application>Microsoft Office PowerPoint</Application>
  <PresentationFormat>사용자 지정</PresentationFormat>
  <Paragraphs>194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0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87</cp:revision>
  <dcterms:created xsi:type="dcterms:W3CDTF">2022-08-10T05:57:48Z</dcterms:created>
  <dcterms:modified xsi:type="dcterms:W3CDTF">2023-07-13T05:04:16Z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