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</p:sldIdLst>
  <p:sldSz cx="15125700" cy="10693400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8" autoAdjust="0"/>
    <p:restoredTop sz="96279" autoAdjust="0"/>
  </p:normalViewPr>
  <p:slideViewPr>
    <p:cSldViewPr>
      <p:cViewPr varScale="1">
        <p:scale>
          <a:sx n="74" d="100"/>
          <a:sy n="74" d="100"/>
        </p:scale>
        <p:origin x="1170" y="66"/>
      </p:cViewPr>
      <p:guideLst>
        <p:guide orient="horz" pos="3367"/>
        <p:guide pos="47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A5FBFD4-09CD-43A5-ABBB-914281D9D6F7}" type="datetime1">
              <a:rPr lang="ko-KR" altLang="en-US"/>
              <a:pPr lvl="0">
                <a:defRPr/>
              </a:pPr>
              <a:t>2023-07-14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B814BF97-66D2-4482-A425-3D6C4D90F40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814BF97-66D2-4482-A425-3D6C4D90F40D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814BF97-66D2-4482-A425-3D6C4D90F40D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814BF97-66D2-4482-A425-3D6C4D90F40D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B814BF97-66D2-4482-A425-3D6C4D90F40D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268469" y="2452818"/>
            <a:ext cx="1809978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1" y="2592004"/>
            <a:ext cx="5766435" cy="525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B6F15528-21DE-4FAA-801E-634DDDAF4B2B}" type="slidenum">
              <a:rPr lang="ko-KR" altLang="en-US"/>
              <a:pPr lvl="0"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hyperlink" Target="https://linc.hanseo.ac.kr/comu/view.html?idx=121&amp;amp;page=1&amp;amp;cat=notice&amp;amp;catSub=1&amp;amp;serClue=&amp;amp;serTxt=&amp;amp;perPage=10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59848" y="413390"/>
            <a:ext cx="3406004" cy="4744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b="0" spc="-225" dirty="0">
                <a:solidFill>
                  <a:srgbClr val="048E4C"/>
                </a:solidFill>
                <a:latin typeface="HY견고딕"/>
                <a:cs typeface="HY견고딕"/>
              </a:rPr>
              <a:t>202</a:t>
            </a:r>
            <a:r>
              <a:rPr lang="en-US" altLang="ko-KR" b="0" spc="-225" dirty="0">
                <a:solidFill>
                  <a:srgbClr val="048E4C"/>
                </a:solidFill>
                <a:latin typeface="HY견고딕"/>
                <a:cs typeface="HY견고딕"/>
              </a:rPr>
              <a:t>3</a:t>
            </a:r>
            <a:r>
              <a:rPr b="0" spc="-225" dirty="0">
                <a:solidFill>
                  <a:srgbClr val="048E4C"/>
                </a:solidFill>
                <a:latin typeface="HY견고딕"/>
                <a:cs typeface="HY견고딕"/>
              </a:rPr>
              <a:t>학년</a:t>
            </a:r>
            <a:r>
              <a:rPr b="0" spc="-200" dirty="0">
                <a:solidFill>
                  <a:srgbClr val="048E4C"/>
                </a:solidFill>
                <a:latin typeface="HY견고딕"/>
                <a:cs typeface="HY견고딕"/>
              </a:rPr>
              <a:t>도</a:t>
            </a:r>
            <a:r>
              <a:rPr b="0" spc="-360" dirty="0">
                <a:solidFill>
                  <a:srgbClr val="048E4C"/>
                </a:solidFill>
                <a:latin typeface="HY견고딕"/>
                <a:cs typeface="HY견고딕"/>
              </a:rPr>
              <a:t> </a:t>
            </a:r>
            <a:r>
              <a:rPr lang="en-US" altLang="ko-KR" b="0" spc="-360" dirty="0">
                <a:solidFill>
                  <a:srgbClr val="048E4C"/>
                </a:solidFill>
                <a:latin typeface="HY견고딕"/>
                <a:cs typeface="HY견고딕"/>
              </a:rPr>
              <a:t>2</a:t>
            </a:r>
            <a:r>
              <a:rPr b="0" spc="-315" dirty="0">
                <a:solidFill>
                  <a:srgbClr val="048E4C"/>
                </a:solidFill>
                <a:latin typeface="HY견고딕"/>
                <a:cs typeface="HY견고딕"/>
              </a:rPr>
              <a:t>학기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4838" y="1448721"/>
            <a:ext cx="10575415" cy="2521203"/>
          </a:xfrm>
          <a:prstGeom prst="rect">
            <a:avLst/>
          </a:prstGeom>
        </p:spPr>
        <p:txBody>
          <a:bodyPr vert="horz" wrap="square" lIns="0" tIns="91440" rIns="0" bIns="0">
            <a:spAutoFit/>
          </a:bodyPr>
          <a:lstStyle/>
          <a:p>
            <a:pPr marL="12700" marR="13970" algn="ctr">
              <a:spcBef>
                <a:spcPts val="720"/>
              </a:spcBef>
              <a:defRPr/>
            </a:pPr>
            <a:r>
              <a:rPr sz="7600" spc="-810" dirty="0" err="1">
                <a:solidFill>
                  <a:srgbClr val="048E4C"/>
                </a:solidFill>
                <a:latin typeface="HY견고딕"/>
                <a:cs typeface="HY견고딕"/>
              </a:rPr>
              <a:t>캡스톤</a:t>
            </a:r>
            <a:r>
              <a:rPr lang="ko-KR" altLang="en-US" sz="7600" spc="-810" dirty="0">
                <a:solidFill>
                  <a:srgbClr val="048E4C"/>
                </a:solidFill>
                <a:latin typeface="HY견고딕"/>
                <a:cs typeface="HY견고딕"/>
              </a:rPr>
              <a:t> </a:t>
            </a:r>
            <a:r>
              <a:rPr sz="7600" spc="-810" dirty="0" err="1">
                <a:solidFill>
                  <a:srgbClr val="048E4C"/>
                </a:solidFill>
                <a:latin typeface="HY견고딕"/>
                <a:cs typeface="HY견고딕"/>
              </a:rPr>
              <a:t>디자인</a:t>
            </a:r>
            <a:r>
              <a:rPr sz="7600" spc="-810" dirty="0">
                <a:solidFill>
                  <a:srgbClr val="048E4C"/>
                </a:solidFill>
                <a:latin typeface="HY견고딕"/>
                <a:cs typeface="HY견고딕"/>
              </a:rPr>
              <a:t> </a:t>
            </a:r>
          </a:p>
          <a:p>
            <a:pPr marL="12700" marR="13970" algn="ctr">
              <a:spcBef>
                <a:spcPts val="720"/>
              </a:spcBef>
              <a:defRPr/>
            </a:pPr>
            <a:r>
              <a:rPr sz="7600" spc="-810" dirty="0">
                <a:solidFill>
                  <a:srgbClr val="048E4C"/>
                </a:solidFill>
                <a:latin typeface="HY견고딕"/>
                <a:cs typeface="HY견고딕"/>
              </a:rPr>
              <a:t> </a:t>
            </a:r>
            <a:r>
              <a:rPr sz="7600" spc="-935" dirty="0" err="1">
                <a:solidFill>
                  <a:srgbClr val="048E4C"/>
                </a:solidFill>
                <a:latin typeface="HY견고딕"/>
                <a:cs typeface="HY견고딕"/>
              </a:rPr>
              <a:t>교과목</a:t>
            </a:r>
            <a:r>
              <a:rPr lang="en-US" sz="7600" spc="-935" dirty="0">
                <a:solidFill>
                  <a:srgbClr val="048E4C"/>
                </a:solidFill>
                <a:latin typeface="HY견고딕"/>
                <a:cs typeface="HY견고딕"/>
              </a:rPr>
              <a:t>  </a:t>
            </a:r>
            <a:r>
              <a:rPr sz="7600" spc="-935" dirty="0" err="1">
                <a:solidFill>
                  <a:srgbClr val="048E4C"/>
                </a:solidFill>
                <a:latin typeface="HY견고딕"/>
                <a:cs typeface="HY견고딕"/>
              </a:rPr>
              <a:t>지</a:t>
            </a:r>
            <a:r>
              <a:rPr sz="7600" spc="-770" dirty="0" err="1">
                <a:solidFill>
                  <a:srgbClr val="048E4C"/>
                </a:solidFill>
                <a:latin typeface="HY견고딕"/>
                <a:cs typeface="HY견고딕"/>
              </a:rPr>
              <a:t>원</a:t>
            </a:r>
            <a:r>
              <a:rPr sz="7600" spc="-790" dirty="0">
                <a:solidFill>
                  <a:srgbClr val="048E4C"/>
                </a:solidFill>
                <a:latin typeface="HY견고딕"/>
                <a:cs typeface="HY견고딕"/>
              </a:rPr>
              <a:t> </a:t>
            </a:r>
            <a:r>
              <a:rPr lang="en-US" sz="7600" spc="-790" dirty="0">
                <a:solidFill>
                  <a:srgbClr val="048E4C"/>
                </a:solidFill>
                <a:latin typeface="HY견고딕"/>
                <a:cs typeface="HY견고딕"/>
              </a:rPr>
              <a:t> </a:t>
            </a:r>
            <a:r>
              <a:rPr sz="7600" spc="-935" dirty="0" err="1" smtClean="0">
                <a:solidFill>
                  <a:srgbClr val="048E4C"/>
                </a:solidFill>
                <a:latin typeface="HY견고딕"/>
                <a:cs typeface="HY견고딕"/>
              </a:rPr>
              <a:t>안내</a:t>
            </a:r>
            <a:r>
              <a:rPr lang="en-US" sz="7600" spc="-935" dirty="0" smtClean="0">
                <a:solidFill>
                  <a:srgbClr val="048E4C"/>
                </a:solidFill>
                <a:latin typeface="HY견고딕"/>
                <a:cs typeface="HY견고딕"/>
              </a:rPr>
              <a:t>(</a:t>
            </a:r>
            <a:r>
              <a:rPr lang="ko-KR" altLang="en-US" sz="7600" spc="-935" dirty="0" smtClean="0">
                <a:solidFill>
                  <a:srgbClr val="048E4C"/>
                </a:solidFill>
                <a:latin typeface="HY견고딕"/>
                <a:cs typeface="HY견고딕"/>
              </a:rPr>
              <a:t>교수용</a:t>
            </a:r>
            <a:r>
              <a:rPr lang="en-US" altLang="ko-KR" sz="7600" spc="-935" dirty="0" smtClean="0">
                <a:solidFill>
                  <a:srgbClr val="048E4C"/>
                </a:solidFill>
                <a:latin typeface="HY견고딕"/>
                <a:cs typeface="HY견고딕"/>
              </a:rPr>
              <a:t>)</a:t>
            </a:r>
            <a:endParaRPr sz="7600" dirty="0">
              <a:solidFill>
                <a:srgbClr val="048E4C"/>
              </a:solidFill>
              <a:latin typeface="HY견고딕"/>
              <a:cs typeface="HY견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6850" t="5400" r="6790" b="16190"/>
          <a:stretch>
            <a:fillRect/>
          </a:stretch>
        </p:blipFill>
        <p:spPr>
          <a:xfrm>
            <a:off x="3841409" y="4019742"/>
            <a:ext cx="8222274" cy="4976640"/>
          </a:xfrm>
          <a:prstGeom prst="rect">
            <a:avLst/>
          </a:prstGeom>
        </p:spPr>
      </p:pic>
      <p:pic>
        <p:nvPicPr>
          <p:cNvPr id="6" name="그림 5" descr="텍스트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38046" y="9537700"/>
            <a:ext cx="3429000" cy="596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438650" y="2813696"/>
            <a:ext cx="1653540" cy="805532"/>
            <a:chOff x="1771650" y="2070100"/>
            <a:chExt cx="1653540" cy="805532"/>
          </a:xfrm>
        </p:grpSpPr>
        <p:sp>
          <p:nvSpPr>
            <p:cNvPr id="8" name="object 8"/>
            <p:cNvSpPr txBox="1"/>
            <p:nvPr/>
          </p:nvSpPr>
          <p:spPr>
            <a:xfrm>
              <a:off x="1863107" y="2070100"/>
              <a:ext cx="378460" cy="740762"/>
            </a:xfrm>
            <a:prstGeom prst="rect">
              <a:avLst/>
            </a:prstGeom>
          </p:spPr>
          <p:txBody>
            <a:bodyPr vert="horz" wrap="square" lIns="0" tIns="12700" rIns="0" bIns="0" anchor="ctr" anchorCtr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sz="4800" i="1" spc="-5">
                  <a:solidFill>
                    <a:srgbClr val="414042"/>
                  </a:solidFill>
                  <a:latin typeface="Arial"/>
                  <a:ea typeface="+mj-ea"/>
                  <a:cs typeface="Arial"/>
                </a:rPr>
                <a:t>1</a:t>
              </a:r>
              <a:endParaRPr sz="4800">
                <a:latin typeface="Arial"/>
                <a:ea typeface="+mj-ea"/>
                <a:cs typeface="Arial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771650" y="2755900"/>
              <a:ext cx="540385" cy="72390"/>
            </a:xfrm>
            <a:custGeom>
              <a:avLst/>
              <a:gdLst/>
              <a:ahLst/>
              <a:cxnLst/>
              <a:rect l="l" t="t" r="r" b="b"/>
              <a:pathLst>
                <a:path w="540384" h="72389">
                  <a:moveTo>
                    <a:pt x="540003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540003" y="71996"/>
                  </a:lnTo>
                  <a:lnTo>
                    <a:pt x="540003" y="0"/>
                  </a:lnTo>
                  <a:close/>
                </a:path>
              </a:pathLst>
            </a:custGeom>
            <a:solidFill>
              <a:srgbClr val="048E4C"/>
            </a:solidFill>
          </p:spPr>
          <p:txBody>
            <a:bodyPr wrap="square" lIns="0" tIns="0" rIns="0" bIns="0" anchor="ctr" anchorCtr="0"/>
            <a:lstStyle/>
            <a:p>
              <a:pPr lvl="0">
                <a:defRPr/>
              </a:pPr>
              <a:endParaRPr sz="2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3541" y="2146300"/>
              <a:ext cx="1051649" cy="729332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marL="156210">
                <a:lnSpc>
                  <a:spcPct val="150000"/>
                </a:lnSpc>
                <a:spcBef>
                  <a:spcPts val="1135"/>
                </a:spcBef>
                <a:defRPr/>
              </a:pPr>
              <a:r>
                <a:rPr lang="ko-KR" altLang="en-US" sz="2800" b="1">
                  <a:solidFill>
                    <a:srgbClr val="414042"/>
                  </a:solidFill>
                  <a:latin typeface="+mn-ea"/>
                  <a:cs typeface="휴먼모음T"/>
                </a:rPr>
                <a:t>정의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667250" y="850900"/>
            <a:ext cx="533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7200">
                <a:solidFill>
                  <a:schemeClr val="tx1"/>
                </a:solidFill>
              </a:rPr>
              <a:t>목  차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438650" y="4296274"/>
            <a:ext cx="3352003" cy="758190"/>
            <a:chOff x="1771650" y="2070100"/>
            <a:chExt cx="3352003" cy="758190"/>
          </a:xfrm>
        </p:grpSpPr>
        <p:sp>
          <p:nvSpPr>
            <p:cNvPr id="5" name="object 8"/>
            <p:cNvSpPr txBox="1"/>
            <p:nvPr/>
          </p:nvSpPr>
          <p:spPr>
            <a:xfrm>
              <a:off x="1863107" y="2070100"/>
              <a:ext cx="378460" cy="746038"/>
            </a:xfrm>
            <a:prstGeom prst="rect">
              <a:avLst/>
            </a:prstGeom>
          </p:spPr>
          <p:txBody>
            <a:bodyPr vert="horz" wrap="square" lIns="0" tIns="12700" rIns="0" bIns="0" anchor="ctr" anchorCtr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en-US" sz="4800" i="1" spc="-5">
                  <a:solidFill>
                    <a:srgbClr val="414042"/>
                  </a:solidFill>
                  <a:latin typeface="Arial"/>
                  <a:ea typeface="+mj-ea"/>
                  <a:cs typeface="Arial"/>
                </a:rPr>
                <a:t>2</a:t>
              </a:r>
              <a:endParaRPr sz="4800">
                <a:latin typeface="Arial"/>
                <a:ea typeface="+mj-ea"/>
                <a:cs typeface="Arial"/>
              </a:endParaRPr>
            </a:p>
          </p:txBody>
        </p:sp>
        <p:sp>
          <p:nvSpPr>
            <p:cNvPr id="6" name="object 12"/>
            <p:cNvSpPr/>
            <p:nvPr/>
          </p:nvSpPr>
          <p:spPr>
            <a:xfrm>
              <a:off x="1771650" y="2755900"/>
              <a:ext cx="540385" cy="72390"/>
            </a:xfrm>
            <a:custGeom>
              <a:avLst/>
              <a:gdLst/>
              <a:ahLst/>
              <a:cxnLst/>
              <a:rect l="l" t="t" r="r" b="b"/>
              <a:pathLst>
                <a:path w="540384" h="72389">
                  <a:moveTo>
                    <a:pt x="540003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540003" y="71996"/>
                  </a:lnTo>
                  <a:lnTo>
                    <a:pt x="540003" y="0"/>
                  </a:lnTo>
                  <a:close/>
                </a:path>
              </a:pathLst>
            </a:custGeom>
            <a:solidFill>
              <a:srgbClr val="048E4C"/>
            </a:solidFill>
          </p:spPr>
          <p:txBody>
            <a:bodyPr wrap="square" lIns="0" tIns="0" rIns="0" bIns="0" anchor="ctr" anchorCtr="0"/>
            <a:lstStyle/>
            <a:p>
              <a:pPr lvl="0">
                <a:defRPr/>
              </a:pPr>
              <a:endParaRPr sz="2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3541" y="2146300"/>
              <a:ext cx="2728049" cy="726070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marL="156210">
                <a:lnSpc>
                  <a:spcPct val="150000"/>
                </a:lnSpc>
                <a:spcBef>
                  <a:spcPts val="1135"/>
                </a:spcBef>
                <a:defRPr/>
              </a:pPr>
              <a:r>
                <a:rPr lang="ko-KR" altLang="en-US" sz="2800" b="1">
                  <a:solidFill>
                    <a:srgbClr val="414042"/>
                  </a:solidFill>
                  <a:latin typeface="+mn-ea"/>
                  <a:cs typeface="휴먼모음T"/>
                </a:rPr>
                <a:t>과제 진행 일정</a:t>
              </a:r>
              <a:endParaRPr lang="ko-KR" altLang="en-US" sz="2800">
                <a:latin typeface="+mn-ea"/>
                <a:cs typeface="휴먼모음T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438650" y="5731510"/>
            <a:ext cx="5041568" cy="758190"/>
            <a:chOff x="1771650" y="2070100"/>
            <a:chExt cx="5041568" cy="758190"/>
          </a:xfrm>
        </p:grpSpPr>
        <p:sp>
          <p:nvSpPr>
            <p:cNvPr id="15" name="object 8"/>
            <p:cNvSpPr txBox="1"/>
            <p:nvPr/>
          </p:nvSpPr>
          <p:spPr>
            <a:xfrm>
              <a:off x="1863107" y="2071098"/>
              <a:ext cx="378460" cy="750489"/>
            </a:xfrm>
            <a:prstGeom prst="rect">
              <a:avLst/>
            </a:prstGeom>
          </p:spPr>
          <p:txBody>
            <a:bodyPr vert="horz" wrap="square" lIns="0" tIns="12700" rIns="0" bIns="0" anchor="ctr" anchorCtr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en-US" sz="4800" i="1" spc="-5">
                  <a:solidFill>
                    <a:srgbClr val="414042"/>
                  </a:solidFill>
                  <a:latin typeface="Arial"/>
                  <a:ea typeface="+mj-ea"/>
                  <a:cs typeface="Arial"/>
                </a:rPr>
                <a:t>3</a:t>
              </a:r>
              <a:endParaRPr sz="4800">
                <a:latin typeface="Arial"/>
                <a:ea typeface="+mj-ea"/>
                <a:cs typeface="Arial"/>
              </a:endParaRPr>
            </a:p>
          </p:txBody>
        </p:sp>
        <p:sp>
          <p:nvSpPr>
            <p:cNvPr id="16" name="object 12"/>
            <p:cNvSpPr/>
            <p:nvPr/>
          </p:nvSpPr>
          <p:spPr>
            <a:xfrm>
              <a:off x="1771650" y="2755900"/>
              <a:ext cx="540385" cy="72390"/>
            </a:xfrm>
            <a:custGeom>
              <a:avLst/>
              <a:gdLst/>
              <a:ahLst/>
              <a:cxnLst/>
              <a:rect l="l" t="t" r="r" b="b"/>
              <a:pathLst>
                <a:path w="540384" h="72389">
                  <a:moveTo>
                    <a:pt x="540003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540003" y="71996"/>
                  </a:lnTo>
                  <a:lnTo>
                    <a:pt x="540003" y="0"/>
                  </a:lnTo>
                  <a:close/>
                </a:path>
              </a:pathLst>
            </a:custGeom>
            <a:solidFill>
              <a:srgbClr val="048E4C"/>
            </a:solidFill>
          </p:spPr>
          <p:txBody>
            <a:bodyPr wrap="square" lIns="0" tIns="0" rIns="0" bIns="0" anchor="ctr" anchorCtr="0"/>
            <a:lstStyle/>
            <a:p>
              <a:pPr lvl="0">
                <a:defRPr/>
              </a:pPr>
              <a:endParaRPr sz="28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73541" y="2146300"/>
              <a:ext cx="4394924" cy="726168"/>
            </a:xfrm>
            <a:prstGeom prst="rect">
              <a:avLst/>
            </a:prstGeom>
            <a:noFill/>
          </p:spPr>
          <p:txBody>
            <a:bodyPr wrap="none" anchor="ctr" anchorCtr="0">
              <a:spAutoFit/>
            </a:bodyPr>
            <a:lstStyle/>
            <a:p>
              <a:pPr marL="156210">
                <a:lnSpc>
                  <a:spcPct val="150000"/>
                </a:lnSpc>
                <a:spcBef>
                  <a:spcPts val="1135"/>
                </a:spcBef>
                <a:defRPr/>
              </a:pPr>
              <a:r>
                <a:rPr lang="ko-KR" altLang="en-US" sz="2800" b="1">
                  <a:solidFill>
                    <a:srgbClr val="414042"/>
                  </a:solidFill>
                  <a:latin typeface="+mn-ea"/>
                  <a:cs typeface="휴먼모음T"/>
                </a:rPr>
                <a:t>지원금 운영 및 사용 지침</a:t>
              </a:r>
              <a:endParaRPr lang="ko-KR" altLang="en-US" sz="2800">
                <a:latin typeface="+mn-ea"/>
                <a:cs typeface="휴먼모음T"/>
              </a:endParaRPr>
            </a:p>
          </p:txBody>
        </p:sp>
      </p:grpSp>
      <p:sp>
        <p:nvSpPr>
          <p:cNvPr id="28" name="object 12"/>
          <p:cNvSpPr/>
          <p:nvPr/>
        </p:nvSpPr>
        <p:spPr>
          <a:xfrm>
            <a:off x="5389893" y="1943720"/>
            <a:ext cx="3925557" cy="72390"/>
          </a:xfrm>
          <a:custGeom>
            <a:avLst/>
            <a:gdLst/>
            <a:ahLst/>
            <a:cxnLst/>
            <a:rect l="l" t="t" r="r" b="b"/>
            <a:pathLst>
              <a:path w="540384" h="72389">
                <a:moveTo>
                  <a:pt x="540003" y="0"/>
                </a:moveTo>
                <a:lnTo>
                  <a:pt x="0" y="0"/>
                </a:lnTo>
                <a:lnTo>
                  <a:pt x="0" y="71996"/>
                </a:lnTo>
                <a:lnTo>
                  <a:pt x="540003" y="71996"/>
                </a:lnTo>
                <a:lnTo>
                  <a:pt x="540003" y="0"/>
                </a:lnTo>
                <a:close/>
              </a:path>
            </a:pathLst>
          </a:custGeom>
          <a:solidFill>
            <a:srgbClr val="048E4C"/>
          </a:solidFill>
        </p:spPr>
        <p:txBody>
          <a:bodyPr wrap="square" lIns="0" tIns="0" rIns="0" bIns="0"/>
          <a:lstStyle/>
          <a:p>
            <a:pPr lvl="0">
              <a:defRPr/>
            </a:pPr>
            <a:endParaRPr sz="2800"/>
          </a:p>
        </p:txBody>
      </p:sp>
      <p:sp>
        <p:nvSpPr>
          <p:cNvPr id="29" name="object 6"/>
          <p:cNvSpPr txBox="1"/>
          <p:nvPr/>
        </p:nvSpPr>
        <p:spPr>
          <a:xfrm>
            <a:off x="14268450" y="10345455"/>
            <a:ext cx="510983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 defTabSz="914400" rtl="0" eaLnBrk="1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kumimoji="0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0</a:t>
            </a:r>
            <a:r>
              <a:rPr kumimoji="0" lang="en-US" altLang="ko-KR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2</a:t>
            </a:r>
          </a:p>
        </p:txBody>
      </p:sp>
      <p:sp>
        <p:nvSpPr>
          <p:cNvPr id="30" name="object 13"/>
          <p:cNvSpPr/>
          <p:nvPr/>
        </p:nvSpPr>
        <p:spPr>
          <a:xfrm>
            <a:off x="473565" y="10419716"/>
            <a:ext cx="13718685" cy="79620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rgbClr val="595959">
              <a:alpha val="100000"/>
            </a:srgbClr>
          </a:solidFill>
        </p:spPr>
        <p:txBody>
          <a:bodyPr wrap="square" lIns="0" tIns="0" rIns="0" bIns="0"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sz="1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84691" y="774700"/>
            <a:ext cx="4073159" cy="61595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ko-KR" altLang="en-US" sz="4000" spc="-229">
                <a:solidFill>
                  <a:schemeClr val="tx1"/>
                </a:solidFill>
                <a:latin typeface="KoPub돋움체 Bold"/>
                <a:cs typeface="KoPub돋움체 Bold"/>
              </a:rPr>
              <a:t>정의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5463" y="454333"/>
            <a:ext cx="449580" cy="9398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6000" i="1" spc="-5">
                <a:latin typeface="Arial"/>
                <a:ea typeface="+mj-ea"/>
                <a:cs typeface="Arial"/>
              </a:rPr>
              <a:t>1</a:t>
            </a:r>
            <a:endParaRPr sz="6000">
              <a:latin typeface="Arial"/>
              <a:ea typeface="+mj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246" y="6032500"/>
            <a:ext cx="3995420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600" b="1" spc="-60">
                <a:latin typeface="+mn-ea"/>
                <a:cs typeface="KoPub돋움체 Bold"/>
              </a:rPr>
              <a:t>캡스톤디자인(</a:t>
            </a:r>
            <a:r>
              <a:rPr sz="1600" b="1" spc="-70">
                <a:latin typeface="+mn-ea"/>
                <a:cs typeface="KoPub돋움체 Bold"/>
              </a:rPr>
              <a:t>C</a:t>
            </a:r>
            <a:r>
              <a:rPr sz="1600" b="1" spc="25">
                <a:latin typeface="+mn-ea"/>
                <a:cs typeface="KoPub돋움체 Bold"/>
              </a:rPr>
              <a:t>apston</a:t>
            </a:r>
            <a:r>
              <a:rPr sz="1600" b="1" spc="80">
                <a:latin typeface="+mn-ea"/>
                <a:cs typeface="KoPub돋움체 Bold"/>
              </a:rPr>
              <a:t>e</a:t>
            </a:r>
            <a:r>
              <a:rPr sz="1600" b="1" spc="-160">
                <a:latin typeface="+mn-ea"/>
                <a:cs typeface="KoPub돋움체 Bold"/>
              </a:rPr>
              <a:t> </a:t>
            </a:r>
            <a:r>
              <a:rPr sz="1600" b="1" spc="-10">
                <a:latin typeface="+mn-ea"/>
                <a:cs typeface="KoPub돋움체 Bold"/>
              </a:rPr>
              <a:t>Design)이란</a:t>
            </a:r>
            <a:r>
              <a:rPr sz="1600" b="1" spc="35">
                <a:latin typeface="+mn-ea"/>
                <a:cs typeface="KoPub돋움체 Bold"/>
              </a:rPr>
              <a:t>?</a:t>
            </a:r>
            <a:endParaRPr sz="2150">
              <a:latin typeface="+mn-ea"/>
              <a:cs typeface="KoPub돋움체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002" y="216000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287997" y="0"/>
                </a:moveTo>
                <a:lnTo>
                  <a:pt x="241283" y="3769"/>
                </a:lnTo>
                <a:lnTo>
                  <a:pt x="196969" y="14682"/>
                </a:lnTo>
                <a:lnTo>
                  <a:pt x="155647" y="32146"/>
                </a:lnTo>
                <a:lnTo>
                  <a:pt x="117910" y="55567"/>
                </a:lnTo>
                <a:lnTo>
                  <a:pt x="84353" y="84353"/>
                </a:lnTo>
                <a:lnTo>
                  <a:pt x="55567" y="117910"/>
                </a:lnTo>
                <a:lnTo>
                  <a:pt x="32146" y="155647"/>
                </a:lnTo>
                <a:lnTo>
                  <a:pt x="14682" y="196969"/>
                </a:lnTo>
                <a:lnTo>
                  <a:pt x="3769" y="241283"/>
                </a:lnTo>
                <a:lnTo>
                  <a:pt x="0" y="287997"/>
                </a:lnTo>
                <a:lnTo>
                  <a:pt x="3769" y="334712"/>
                </a:lnTo>
                <a:lnTo>
                  <a:pt x="14682" y="379026"/>
                </a:lnTo>
                <a:lnTo>
                  <a:pt x="32146" y="420348"/>
                </a:lnTo>
                <a:lnTo>
                  <a:pt x="55567" y="458084"/>
                </a:lnTo>
                <a:lnTo>
                  <a:pt x="84353" y="491642"/>
                </a:lnTo>
                <a:lnTo>
                  <a:pt x="117910" y="520428"/>
                </a:lnTo>
                <a:lnTo>
                  <a:pt x="155647" y="543849"/>
                </a:lnTo>
                <a:lnTo>
                  <a:pt x="196969" y="561313"/>
                </a:lnTo>
                <a:lnTo>
                  <a:pt x="241283" y="572226"/>
                </a:lnTo>
                <a:lnTo>
                  <a:pt x="287997" y="575995"/>
                </a:lnTo>
                <a:lnTo>
                  <a:pt x="334712" y="572226"/>
                </a:lnTo>
                <a:lnTo>
                  <a:pt x="379026" y="561313"/>
                </a:lnTo>
                <a:lnTo>
                  <a:pt x="420348" y="543849"/>
                </a:lnTo>
                <a:lnTo>
                  <a:pt x="458084" y="520428"/>
                </a:lnTo>
                <a:lnTo>
                  <a:pt x="491642" y="491642"/>
                </a:lnTo>
                <a:lnTo>
                  <a:pt x="520428" y="458084"/>
                </a:lnTo>
                <a:lnTo>
                  <a:pt x="543849" y="420348"/>
                </a:lnTo>
                <a:lnTo>
                  <a:pt x="561313" y="379026"/>
                </a:lnTo>
                <a:lnTo>
                  <a:pt x="572226" y="334712"/>
                </a:lnTo>
                <a:lnTo>
                  <a:pt x="575995" y="287997"/>
                </a:lnTo>
                <a:lnTo>
                  <a:pt x="572226" y="241283"/>
                </a:lnTo>
                <a:lnTo>
                  <a:pt x="561313" y="196969"/>
                </a:lnTo>
                <a:lnTo>
                  <a:pt x="543849" y="155647"/>
                </a:lnTo>
                <a:lnTo>
                  <a:pt x="520428" y="117910"/>
                </a:lnTo>
                <a:lnTo>
                  <a:pt x="491642" y="84353"/>
                </a:lnTo>
                <a:lnTo>
                  <a:pt x="458084" y="55567"/>
                </a:lnTo>
                <a:lnTo>
                  <a:pt x="420348" y="32146"/>
                </a:lnTo>
                <a:lnTo>
                  <a:pt x="379026" y="14682"/>
                </a:lnTo>
                <a:lnTo>
                  <a:pt x="334712" y="3769"/>
                </a:lnTo>
                <a:lnTo>
                  <a:pt x="287997" y="0"/>
                </a:lnTo>
                <a:close/>
              </a:path>
            </a:pathLst>
          </a:custGeom>
          <a:solidFill>
            <a:srgbClr val="048E4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0900" y="2241550"/>
            <a:ext cx="2153920" cy="3683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</a:tabLst>
              <a:defRPr/>
            </a:pPr>
            <a:r>
              <a:rPr sz="2400" b="1" spc="104">
                <a:solidFill>
                  <a:srgbClr val="FFFFFF"/>
                </a:solidFill>
                <a:latin typeface="KoPub돋움체 Bold"/>
                <a:cs typeface="KoPub돋움체 Bold"/>
              </a:rPr>
              <a:t>1	</a:t>
            </a:r>
            <a:r>
              <a:rPr lang="ko-KR" altLang="en-US" sz="2400" b="1" spc="-85">
                <a:latin typeface="KoPub돋움체 Bold"/>
                <a:cs typeface="KoPub돋움체 Bold"/>
              </a:rPr>
              <a:t>개념</a:t>
            </a:r>
          </a:p>
        </p:txBody>
      </p:sp>
      <p:sp>
        <p:nvSpPr>
          <p:cNvPr id="19" name="object 19"/>
          <p:cNvSpPr/>
          <p:nvPr/>
        </p:nvSpPr>
        <p:spPr>
          <a:xfrm>
            <a:off x="720001" y="2880004"/>
            <a:ext cx="5760085" cy="108585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40000" y="2880004"/>
            <a:ext cx="5760085" cy="108585"/>
          </a:xfrm>
          <a:custGeom>
            <a:avLst/>
            <a:gdLst/>
            <a:ahLst/>
            <a:cxnLst/>
            <a:rect l="l" t="t" r="r" b="b"/>
            <a:pathLst>
              <a:path w="5760084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40000" y="7515623"/>
            <a:ext cx="5760085" cy="108585"/>
          </a:xfrm>
          <a:custGeom>
            <a:avLst/>
            <a:gdLst/>
            <a:ahLst/>
            <a:cxnLst/>
            <a:rect l="l" t="t" r="r" b="b"/>
            <a:pathLst>
              <a:path w="5760084" h="108584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0001" y="1332001"/>
            <a:ext cx="540385" cy="72390"/>
          </a:xfrm>
          <a:custGeom>
            <a:avLst/>
            <a:gdLst/>
            <a:ahLst/>
            <a:cxnLst/>
            <a:rect l="l" t="t" r="r" b="b"/>
            <a:pathLst>
              <a:path w="540385" h="72390">
                <a:moveTo>
                  <a:pt x="540004" y="0"/>
                </a:moveTo>
                <a:lnTo>
                  <a:pt x="0" y="0"/>
                </a:lnTo>
                <a:lnTo>
                  <a:pt x="0" y="71996"/>
                </a:lnTo>
                <a:lnTo>
                  <a:pt x="540004" y="71996"/>
                </a:lnTo>
                <a:lnTo>
                  <a:pt x="54000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24272" y="6321614"/>
            <a:ext cx="5876578" cy="998478"/>
          </a:xfrm>
          <a:prstGeom prst="rect">
            <a:avLst/>
          </a:prstGeom>
        </p:spPr>
        <p:txBody>
          <a:bodyPr vert="horz" wrap="square" lIns="0" tIns="6350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/>
              <a:t>학문 분야별로 </a:t>
            </a:r>
            <a:r>
              <a:rPr lang="en-US" altLang="ko-KR" sz="1400"/>
              <a:t>1-2</a:t>
            </a:r>
            <a:r>
              <a:rPr lang="ko-KR" altLang="en-US" sz="1400"/>
              <a:t>학년 동안 습득한 전공 지식을 바탕으로 산업체</a:t>
            </a:r>
            <a:r>
              <a:rPr lang="en-US" altLang="ko-KR" sz="1400"/>
              <a:t>(</a:t>
            </a:r>
            <a:r>
              <a:rPr lang="ko-KR" altLang="en-US" sz="1400"/>
              <a:t>또는 사회</a:t>
            </a:r>
            <a:r>
              <a:rPr lang="en-US" altLang="ko-KR" sz="1400"/>
              <a:t>)</a:t>
            </a:r>
            <a:r>
              <a:rPr lang="ko-KR" altLang="en-US" sz="1400"/>
              <a:t>가 필요로 하는 능력을 학생들이 팀을 구성하여 스스로 기획하고 종합적인 문제해결을 통해 창의성과 실무능력</a:t>
            </a:r>
            <a:r>
              <a:rPr lang="en-US" altLang="ko-KR" sz="1400"/>
              <a:t>, </a:t>
            </a:r>
            <a:r>
              <a:rPr lang="ko-KR" altLang="en-US" sz="1400"/>
              <a:t>팀워크</a:t>
            </a:r>
            <a:r>
              <a:rPr lang="en-US" altLang="ko-KR" sz="1400"/>
              <a:t>, </a:t>
            </a:r>
            <a:r>
              <a:rPr lang="ko-KR" altLang="en-US" sz="1400"/>
              <a:t>리더십을 배양하도록 지원</a:t>
            </a:r>
            <a:endParaRPr sz="1400">
              <a:latin typeface="KoPub돋움체 Light"/>
              <a:ea typeface="KoPub돋움체 Light"/>
              <a:cs typeface="휴먼모음T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8664128" y="3287239"/>
          <a:ext cx="5735957" cy="2666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061">
                <a:tc gridSpan="2"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6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과제 유형 구분</a:t>
                      </a:r>
                      <a:endParaRPr lang="ko-KR" sz="1600" b="1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921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프로젝트형</a:t>
                      </a:r>
                    </a:p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기본형</a:t>
                      </a:r>
                      <a:r>
                        <a:rPr lang="en-US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sz="1400" b="1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기본 과제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중심 수행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921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기업연계형</a:t>
                      </a:r>
                      <a:endParaRPr lang="ko-KR" sz="1400" b="1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산업체에서 문제 및 주제를 제시하고 교과운영에 산업체 인사가 직접적으로 참여 과제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수행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23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글로벌형</a:t>
                      </a:r>
                      <a:endParaRPr lang="ko-KR" sz="1400" b="1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국적 기준 국외</a:t>
                      </a:r>
                      <a:r>
                        <a:rPr lang="en-US" alt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대학 및 외국기업과 연계한 과제</a:t>
                      </a:r>
                    </a:p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수행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온라인 플랫폼 활용 가능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613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기업연계</a:t>
                      </a:r>
                    </a:p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융합형</a:t>
                      </a:r>
                      <a:endParaRPr lang="ko-KR" sz="1400" b="1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타 학과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부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 및 기업과 연계하여 융합형</a:t>
                      </a:r>
                    </a:p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다학제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수행</a:t>
                      </a:r>
                      <a:endParaRPr lang="ko-KR" sz="14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39597" y="7937500"/>
            <a:ext cx="10711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600" b="1">
                <a:solidFill>
                  <a:schemeClr val="tx1"/>
                </a:solidFill>
                <a:latin typeface="+mn-ea"/>
              </a:rPr>
              <a:t>지원 대상</a:t>
            </a:r>
          </a:p>
        </p:txBody>
      </p:sp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8640000" y="7773533"/>
          <a:ext cx="5760085" cy="1785968"/>
        </p:xfrm>
        <a:graphic>
          <a:graphicData uri="http://schemas.openxmlformats.org/drawingml/2006/table">
            <a:tbl>
              <a:tblPr firstRow="1" bandRow="1"/>
              <a:tblGrid>
                <a:gridCol w="128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49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내용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9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보고서형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결과물이 보고서 형식으로 산출됨</a:t>
                      </a:r>
                      <a:endParaRPr lang="ko-KR" altLang="en-US" sz="1400" spc="-2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49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영상제작형</a:t>
                      </a:r>
                      <a:endParaRPr lang="ko-KR" altLang="en-US" sz="1400" b="1" spc="-2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영상물로 결과물 산출됨</a:t>
                      </a:r>
                      <a:endParaRPr lang="ko-KR" altLang="en-US" sz="1400" spc="-2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49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시제</a:t>
                      </a:r>
                      <a:r>
                        <a:rPr lang="en-US" altLang="ko-KR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작품</a:t>
                      </a:r>
                      <a:r>
                        <a:rPr lang="en-US" altLang="ko-KR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400" b="1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형</a:t>
                      </a:r>
                      <a:endParaRPr lang="ko-KR" altLang="en-US" sz="1400" b="1" spc="-2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시험제품이 유형의 결과물로 산출됨</a:t>
                      </a:r>
                      <a:endParaRPr lang="ko-KR" altLang="en-US" sz="1400" spc="-2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58776" y="3272558"/>
            <a:ext cx="3305681" cy="27593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8246" y="8197801"/>
            <a:ext cx="6949404" cy="1690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/>
              <a:t>◦  캡스톤디자인</a:t>
            </a:r>
            <a:r>
              <a:rPr lang="en-US" altLang="ko-KR" sz="1400"/>
              <a:t>(</a:t>
            </a:r>
            <a:r>
              <a:rPr lang="ko-KR" altLang="en-US" sz="1400"/>
              <a:t>또는 종합설계</a:t>
            </a:r>
            <a:r>
              <a:rPr lang="en-US" altLang="ko-KR" sz="1400"/>
              <a:t>)</a:t>
            </a:r>
            <a:r>
              <a:rPr lang="ko-KR" altLang="en-US" sz="1400"/>
              <a:t>의 명칭이 포함된 정규 교과목 수강생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/>
              <a:t>◦  </a:t>
            </a:r>
            <a:r>
              <a:rPr lang="en-US" altLang="ko-KR" sz="1400"/>
              <a:t>LINC3.0</a:t>
            </a:r>
            <a:r>
              <a:rPr lang="ko-KR" altLang="en-US" sz="1400"/>
              <a:t>사업 참여 학부</a:t>
            </a:r>
            <a:r>
              <a:rPr lang="en-US" altLang="ko-KR" sz="1400"/>
              <a:t>(</a:t>
            </a:r>
            <a:r>
              <a:rPr lang="ko-KR" altLang="en-US" sz="1400"/>
              <a:t>과</a:t>
            </a:r>
            <a:r>
              <a:rPr lang="en-US" altLang="ko-KR" sz="1400"/>
              <a:t>)4</a:t>
            </a:r>
            <a:r>
              <a:rPr lang="ko-KR" altLang="en-US" sz="1400"/>
              <a:t>학기 이상 이수자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/>
              <a:t>◦  </a:t>
            </a:r>
            <a:r>
              <a:rPr lang="en-US" altLang="ko-KR" sz="1400"/>
              <a:t>1</a:t>
            </a:r>
            <a:r>
              <a:rPr lang="ko-KR" altLang="en-US" sz="1400"/>
              <a:t>인 </a:t>
            </a:r>
            <a:r>
              <a:rPr lang="en-US" altLang="ko-KR" sz="1400"/>
              <a:t>1</a:t>
            </a:r>
            <a:r>
              <a:rPr lang="ko-KR" altLang="en-US" sz="1400"/>
              <a:t>개 교과목당 </a:t>
            </a:r>
            <a:r>
              <a:rPr lang="en-US" altLang="ko-KR" sz="1400"/>
              <a:t>1</a:t>
            </a:r>
            <a:r>
              <a:rPr lang="ko-KR" altLang="en-US" sz="1400"/>
              <a:t>개 팀 구성 가능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/>
              <a:t>◦  </a:t>
            </a:r>
            <a:r>
              <a:rPr lang="en-US" altLang="ko-KR" sz="1400"/>
              <a:t>3</a:t>
            </a:r>
            <a:r>
              <a:rPr lang="ko-KR" altLang="en-US" sz="1400"/>
              <a:t>인 이상의 팀 구성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/>
              <a:t>◦  3, 4</a:t>
            </a:r>
            <a:r>
              <a:rPr lang="ko-KR" altLang="en-US" sz="1400"/>
              <a:t>학년 재학생 </a:t>
            </a:r>
            <a:r>
              <a:rPr lang="en-US" altLang="ko-KR" sz="1400"/>
              <a:t>(</a:t>
            </a:r>
            <a:r>
              <a:rPr lang="ko-KR" altLang="en-US" sz="1400"/>
              <a:t>캡스톤디자인 교과목을 수강중인 </a:t>
            </a:r>
            <a:r>
              <a:rPr lang="en-US" altLang="ko-KR" sz="1400"/>
              <a:t>1~2</a:t>
            </a:r>
            <a:r>
              <a:rPr lang="ko-KR" altLang="en-US" sz="1400"/>
              <a:t>학년생은 지원금 지원불가</a:t>
            </a:r>
            <a:r>
              <a:rPr lang="en-US" altLang="ko-KR" sz="1400"/>
              <a:t>)</a:t>
            </a:r>
          </a:p>
        </p:txBody>
      </p:sp>
      <p:sp>
        <p:nvSpPr>
          <p:cNvPr id="30" name="object 13"/>
          <p:cNvSpPr/>
          <p:nvPr/>
        </p:nvSpPr>
        <p:spPr>
          <a:xfrm>
            <a:off x="8645964" y="215409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287997" y="0"/>
                </a:moveTo>
                <a:lnTo>
                  <a:pt x="241283" y="3769"/>
                </a:lnTo>
                <a:lnTo>
                  <a:pt x="196969" y="14682"/>
                </a:lnTo>
                <a:lnTo>
                  <a:pt x="155647" y="32146"/>
                </a:lnTo>
                <a:lnTo>
                  <a:pt x="117910" y="55567"/>
                </a:lnTo>
                <a:lnTo>
                  <a:pt x="84353" y="84353"/>
                </a:lnTo>
                <a:lnTo>
                  <a:pt x="55567" y="117910"/>
                </a:lnTo>
                <a:lnTo>
                  <a:pt x="32146" y="155647"/>
                </a:lnTo>
                <a:lnTo>
                  <a:pt x="14682" y="196969"/>
                </a:lnTo>
                <a:lnTo>
                  <a:pt x="3769" y="241283"/>
                </a:lnTo>
                <a:lnTo>
                  <a:pt x="0" y="287997"/>
                </a:lnTo>
                <a:lnTo>
                  <a:pt x="3769" y="334712"/>
                </a:lnTo>
                <a:lnTo>
                  <a:pt x="14682" y="379026"/>
                </a:lnTo>
                <a:lnTo>
                  <a:pt x="32146" y="420348"/>
                </a:lnTo>
                <a:lnTo>
                  <a:pt x="55567" y="458084"/>
                </a:lnTo>
                <a:lnTo>
                  <a:pt x="84353" y="491642"/>
                </a:lnTo>
                <a:lnTo>
                  <a:pt x="117910" y="520428"/>
                </a:lnTo>
                <a:lnTo>
                  <a:pt x="155647" y="543849"/>
                </a:lnTo>
                <a:lnTo>
                  <a:pt x="196969" y="561313"/>
                </a:lnTo>
                <a:lnTo>
                  <a:pt x="241283" y="572226"/>
                </a:lnTo>
                <a:lnTo>
                  <a:pt x="287997" y="575995"/>
                </a:lnTo>
                <a:lnTo>
                  <a:pt x="334712" y="572226"/>
                </a:lnTo>
                <a:lnTo>
                  <a:pt x="379026" y="561313"/>
                </a:lnTo>
                <a:lnTo>
                  <a:pt x="420348" y="543849"/>
                </a:lnTo>
                <a:lnTo>
                  <a:pt x="458084" y="520428"/>
                </a:lnTo>
                <a:lnTo>
                  <a:pt x="491642" y="491642"/>
                </a:lnTo>
                <a:lnTo>
                  <a:pt x="520428" y="458084"/>
                </a:lnTo>
                <a:lnTo>
                  <a:pt x="543849" y="420348"/>
                </a:lnTo>
                <a:lnTo>
                  <a:pt x="561313" y="379026"/>
                </a:lnTo>
                <a:lnTo>
                  <a:pt x="572226" y="334712"/>
                </a:lnTo>
                <a:lnTo>
                  <a:pt x="575995" y="287997"/>
                </a:lnTo>
                <a:lnTo>
                  <a:pt x="572226" y="241283"/>
                </a:lnTo>
                <a:lnTo>
                  <a:pt x="561313" y="196969"/>
                </a:lnTo>
                <a:lnTo>
                  <a:pt x="543849" y="155647"/>
                </a:lnTo>
                <a:lnTo>
                  <a:pt x="520428" y="117910"/>
                </a:lnTo>
                <a:lnTo>
                  <a:pt x="491642" y="84353"/>
                </a:lnTo>
                <a:lnTo>
                  <a:pt x="458084" y="55567"/>
                </a:lnTo>
                <a:lnTo>
                  <a:pt x="420348" y="32146"/>
                </a:lnTo>
                <a:lnTo>
                  <a:pt x="379026" y="14682"/>
                </a:lnTo>
                <a:lnTo>
                  <a:pt x="334712" y="3769"/>
                </a:lnTo>
                <a:lnTo>
                  <a:pt x="287997" y="0"/>
                </a:lnTo>
                <a:close/>
              </a:path>
            </a:pathLst>
          </a:custGeom>
          <a:solidFill>
            <a:srgbClr val="048E4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1" name="object 14"/>
          <p:cNvSpPr txBox="1"/>
          <p:nvPr/>
        </p:nvSpPr>
        <p:spPr>
          <a:xfrm>
            <a:off x="8848725" y="2241550"/>
            <a:ext cx="2540796" cy="3683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</a:tabLst>
              <a:defRPr/>
            </a:pPr>
            <a:r>
              <a:rPr lang="en-US" sz="2400" b="1" spc="104">
                <a:solidFill>
                  <a:srgbClr val="FFFFFF"/>
                </a:solidFill>
                <a:latin typeface="KoPub돋움체 Bold"/>
                <a:cs typeface="KoPub돋움체 Bold"/>
              </a:rPr>
              <a:t>2</a:t>
            </a:r>
            <a:r>
              <a:rPr sz="2400" b="1" spc="104">
                <a:solidFill>
                  <a:srgbClr val="FFFFFF"/>
                </a:solidFill>
                <a:latin typeface="KoPub돋움체 Bold"/>
                <a:cs typeface="KoPub돋움체 Bold"/>
              </a:rPr>
              <a:t>	</a:t>
            </a:r>
            <a:r>
              <a:rPr lang="ko-KR" altLang="en-US" sz="2400" b="1" spc="-85">
                <a:latin typeface="KoPub돋움체 Bold"/>
                <a:ea typeface="KoPub돋움체 Bold"/>
                <a:cs typeface="KoPub돋움체 Bold"/>
              </a:rPr>
              <a:t>유형</a:t>
            </a:r>
            <a:endParaRPr sz="2400">
              <a:latin typeface="KoPub돋움체 Bold"/>
              <a:ea typeface="KoPub돋움체 Bold"/>
              <a:cs typeface="KoPub돋움체 Bold"/>
            </a:endParaRPr>
          </a:p>
        </p:txBody>
      </p:sp>
      <p:sp>
        <p:nvSpPr>
          <p:cNvPr id="32" name="object 13"/>
          <p:cNvSpPr/>
          <p:nvPr/>
        </p:nvSpPr>
        <p:spPr>
          <a:xfrm>
            <a:off x="8662670" y="678839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287997" y="0"/>
                </a:moveTo>
                <a:lnTo>
                  <a:pt x="241283" y="3769"/>
                </a:lnTo>
                <a:lnTo>
                  <a:pt x="196969" y="14682"/>
                </a:lnTo>
                <a:lnTo>
                  <a:pt x="155647" y="32146"/>
                </a:lnTo>
                <a:lnTo>
                  <a:pt x="117910" y="55567"/>
                </a:lnTo>
                <a:lnTo>
                  <a:pt x="84353" y="84353"/>
                </a:lnTo>
                <a:lnTo>
                  <a:pt x="55567" y="117910"/>
                </a:lnTo>
                <a:lnTo>
                  <a:pt x="32146" y="155647"/>
                </a:lnTo>
                <a:lnTo>
                  <a:pt x="14682" y="196969"/>
                </a:lnTo>
                <a:lnTo>
                  <a:pt x="3769" y="241283"/>
                </a:lnTo>
                <a:lnTo>
                  <a:pt x="0" y="287997"/>
                </a:lnTo>
                <a:lnTo>
                  <a:pt x="3769" y="334712"/>
                </a:lnTo>
                <a:lnTo>
                  <a:pt x="14682" y="379026"/>
                </a:lnTo>
                <a:lnTo>
                  <a:pt x="32146" y="420348"/>
                </a:lnTo>
                <a:lnTo>
                  <a:pt x="55567" y="458084"/>
                </a:lnTo>
                <a:lnTo>
                  <a:pt x="84353" y="491642"/>
                </a:lnTo>
                <a:lnTo>
                  <a:pt x="117910" y="520428"/>
                </a:lnTo>
                <a:lnTo>
                  <a:pt x="155647" y="543849"/>
                </a:lnTo>
                <a:lnTo>
                  <a:pt x="196969" y="561313"/>
                </a:lnTo>
                <a:lnTo>
                  <a:pt x="241283" y="572226"/>
                </a:lnTo>
                <a:lnTo>
                  <a:pt x="287997" y="575995"/>
                </a:lnTo>
                <a:lnTo>
                  <a:pt x="334712" y="572226"/>
                </a:lnTo>
                <a:lnTo>
                  <a:pt x="379026" y="561313"/>
                </a:lnTo>
                <a:lnTo>
                  <a:pt x="420348" y="543849"/>
                </a:lnTo>
                <a:lnTo>
                  <a:pt x="458084" y="520428"/>
                </a:lnTo>
                <a:lnTo>
                  <a:pt x="491642" y="491642"/>
                </a:lnTo>
                <a:lnTo>
                  <a:pt x="520428" y="458084"/>
                </a:lnTo>
                <a:lnTo>
                  <a:pt x="543849" y="420348"/>
                </a:lnTo>
                <a:lnTo>
                  <a:pt x="561313" y="379026"/>
                </a:lnTo>
                <a:lnTo>
                  <a:pt x="572226" y="334712"/>
                </a:lnTo>
                <a:lnTo>
                  <a:pt x="575995" y="287997"/>
                </a:lnTo>
                <a:lnTo>
                  <a:pt x="572226" y="241283"/>
                </a:lnTo>
                <a:lnTo>
                  <a:pt x="561313" y="196969"/>
                </a:lnTo>
                <a:lnTo>
                  <a:pt x="543849" y="155647"/>
                </a:lnTo>
                <a:lnTo>
                  <a:pt x="520428" y="117910"/>
                </a:lnTo>
                <a:lnTo>
                  <a:pt x="491642" y="84353"/>
                </a:lnTo>
                <a:lnTo>
                  <a:pt x="458084" y="55567"/>
                </a:lnTo>
                <a:lnTo>
                  <a:pt x="420348" y="32146"/>
                </a:lnTo>
                <a:lnTo>
                  <a:pt x="379026" y="14682"/>
                </a:lnTo>
                <a:lnTo>
                  <a:pt x="334712" y="3769"/>
                </a:lnTo>
                <a:lnTo>
                  <a:pt x="287997" y="0"/>
                </a:lnTo>
                <a:close/>
              </a:path>
            </a:pathLst>
          </a:custGeom>
          <a:solidFill>
            <a:srgbClr val="048E4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33" name="object 14"/>
          <p:cNvSpPr txBox="1"/>
          <p:nvPr/>
        </p:nvSpPr>
        <p:spPr>
          <a:xfrm>
            <a:off x="8864750" y="6888594"/>
            <a:ext cx="3889225" cy="36945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</a:tabLst>
              <a:defRPr/>
            </a:pPr>
            <a:r>
              <a:rPr lang="en-US" sz="2400" b="1" spc="104">
                <a:solidFill>
                  <a:srgbClr val="FFFFFF"/>
                </a:solidFill>
                <a:latin typeface="KoPub돋움체 Bold"/>
                <a:cs typeface="KoPub돋움체 Bold"/>
              </a:rPr>
              <a:t>3</a:t>
            </a:r>
            <a:r>
              <a:rPr sz="2400" b="1" spc="104">
                <a:solidFill>
                  <a:srgbClr val="FFFFFF"/>
                </a:solidFill>
                <a:latin typeface="KoPub돋움체 Bold"/>
                <a:cs typeface="KoPub돋움체 Bold"/>
              </a:rPr>
              <a:t>	</a:t>
            </a:r>
            <a:r>
              <a:rPr lang="ko-KR" altLang="en-US" sz="2400" b="1" spc="-85">
                <a:latin typeface="KoPub돋움체 Bold"/>
                <a:cs typeface="KoPub돋움체 Bold"/>
              </a:rPr>
              <a:t>결과물 유형</a:t>
            </a:r>
            <a:endParaRPr sz="2400">
              <a:latin typeface="KoPub돋움체 Bold"/>
              <a:cs typeface="KoPub돋움체 Bold"/>
            </a:endParaRPr>
          </a:p>
        </p:txBody>
      </p:sp>
      <p:sp>
        <p:nvSpPr>
          <p:cNvPr id="36" name="object 6"/>
          <p:cNvSpPr txBox="1"/>
          <p:nvPr/>
        </p:nvSpPr>
        <p:spPr>
          <a:xfrm>
            <a:off x="14268450" y="10345455"/>
            <a:ext cx="510983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 defTabSz="914400" rtl="0" eaLnBrk="1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kumimoji="0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0</a:t>
            </a:r>
            <a:r>
              <a:rPr kumimoji="0" lang="en-US" altLang="ko-KR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3</a:t>
            </a:r>
          </a:p>
        </p:txBody>
      </p:sp>
      <p:sp>
        <p:nvSpPr>
          <p:cNvPr id="37" name="object 13"/>
          <p:cNvSpPr/>
          <p:nvPr/>
        </p:nvSpPr>
        <p:spPr>
          <a:xfrm>
            <a:off x="473565" y="10419716"/>
            <a:ext cx="13718685" cy="79620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rgbClr val="595959">
              <a:alpha val="100000"/>
            </a:srgbClr>
          </a:solidFill>
        </p:spPr>
        <p:txBody>
          <a:bodyPr wrap="square" lIns="0" tIns="0" rIns="0" bIns="0"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sz="1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그림 16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309867" y="88900"/>
            <a:ext cx="2521787" cy="15240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43698" y="774700"/>
            <a:ext cx="4952352" cy="62837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ko-KR" altLang="en-US" sz="4000" spc="-100">
                <a:solidFill>
                  <a:schemeClr val="tx1"/>
                </a:solidFill>
                <a:latin typeface="KoPub돋움체 Bold"/>
                <a:cs typeface="KoPub돋움체 Bold"/>
              </a:rPr>
              <a:t>과제 진행 일정</a:t>
            </a:r>
            <a:endParaRPr sz="4000">
              <a:solidFill>
                <a:schemeClr val="tx1"/>
              </a:solidFill>
              <a:latin typeface="KoPub돋움체 Bold"/>
              <a:cs typeface="KoPub돋움체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050" y="454333"/>
            <a:ext cx="449580" cy="9398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6000" i="1" spc="-5">
                <a:solidFill>
                  <a:srgbClr val="414042"/>
                </a:solidFill>
                <a:latin typeface="Arial"/>
                <a:ea typeface="+mj-ea"/>
                <a:cs typeface="Arial"/>
              </a:rPr>
              <a:t>2</a:t>
            </a:r>
            <a:endParaRPr sz="6000">
              <a:latin typeface="Arial"/>
              <a:ea typeface="+mj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001" y="1332001"/>
            <a:ext cx="540385" cy="72390"/>
          </a:xfrm>
          <a:custGeom>
            <a:avLst/>
            <a:gdLst/>
            <a:ahLst/>
            <a:cxnLst/>
            <a:rect l="l" t="t" r="r" b="b"/>
            <a:pathLst>
              <a:path w="540385" h="72390">
                <a:moveTo>
                  <a:pt x="540004" y="0"/>
                </a:moveTo>
                <a:lnTo>
                  <a:pt x="0" y="0"/>
                </a:lnTo>
                <a:lnTo>
                  <a:pt x="0" y="71996"/>
                </a:lnTo>
                <a:lnTo>
                  <a:pt x="540004" y="71996"/>
                </a:lnTo>
                <a:lnTo>
                  <a:pt x="54000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07639"/>
              </p:ext>
            </p:extLst>
          </p:nvPr>
        </p:nvGraphicFramePr>
        <p:xfrm>
          <a:off x="735874" y="2222500"/>
          <a:ext cx="13684296" cy="7315197"/>
        </p:xfrm>
        <a:graphic>
          <a:graphicData uri="http://schemas.openxmlformats.org/drawingml/2006/table">
            <a:tbl>
              <a:tblPr firstRow="1" bandRow="1"/>
              <a:tblGrid>
                <a:gridCol w="316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523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구 분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 정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내 용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5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캡스톤디자인 설명회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en-US" altLang="ko-KR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  <a:r>
                        <a:rPr lang="ko-KR" altLang="en-US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3</a:t>
                      </a:r>
                      <a:r>
                        <a:rPr lang="ko-KR" altLang="en-US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월 </a:t>
                      </a:r>
                      <a:r>
                        <a:rPr lang="en-US" altLang="ko-KR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15</a:t>
                      </a:r>
                      <a:r>
                        <a:rPr lang="ko-KR" altLang="en-US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일</a:t>
                      </a:r>
                      <a:r>
                        <a:rPr lang="en-US" altLang="ko-KR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</a:t>
                      </a:r>
                      <a:r>
                        <a:rPr lang="en-US" altLang="ko-KR" sz="1400" b="0" u="none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  <a:p>
                      <a:pPr marL="285750" marR="0" indent="-28575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en-US" altLang="ko-KR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  <a:r>
                        <a:rPr lang="ko-KR" altLang="en-US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9</a:t>
                      </a:r>
                      <a:r>
                        <a:rPr lang="ko-KR" altLang="en-US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월 </a:t>
                      </a:r>
                      <a:r>
                        <a:rPr lang="en-US" altLang="ko-KR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26</a:t>
                      </a:r>
                      <a:r>
                        <a:rPr lang="ko-KR" altLang="en-US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일</a:t>
                      </a:r>
                      <a:r>
                        <a:rPr lang="en-US" altLang="ko-KR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화</a:t>
                      </a:r>
                      <a:r>
                        <a:rPr lang="en-US" altLang="ko-KR" sz="1400" b="1" u="sng" kern="0" spc="0" baseline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1400" b="1" u="sng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● 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회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: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 서산캠퍼스</a:t>
                      </a:r>
                    </a:p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● 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회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: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 태안캠퍼스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51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과제신청서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및 계획서 제출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- 1 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3.31(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</a:t>
                      </a: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까지</a:t>
                      </a:r>
                    </a:p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- 2 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10.6(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금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까지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● 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팀 구성 최소 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3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인 이상</a:t>
                      </a:r>
                    </a:p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●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한서포탈에서 신청 </a:t>
                      </a:r>
                    </a:p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400" b="0" kern="0" spc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캡스톤디자인 과목을 여러 개 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수강하더라도 팀 명을 중복 안되게 신청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</a:rPr>
                        <a:t/>
                      </a:r>
                      <a:b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세부방법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한서대 링크사업단 홈페이지 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–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공지사항 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–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학생지원 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– </a:t>
                      </a:r>
                    </a:p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  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⌜캡스톤디자인 과제 지원금 사용 가이드 </a:t>
                      </a:r>
                      <a:r>
                        <a:rPr lang="en-US" altLang="ko-KR" sz="140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/ </a:t>
                      </a:r>
                      <a:r>
                        <a:rPr lang="ko-KR" altLang="en-US" sz="140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설명회 자료⌟</a:t>
                      </a:r>
                      <a:r>
                        <a:rPr lang="ko-KR" altLang="en-US" sz="1400" b="0" kern="0" spc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 참조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5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신청서 검토 및 선정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- 1 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3~4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월 초</a:t>
                      </a:r>
                    </a:p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- 2 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9~10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월 초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●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팀별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지원 금액 확정 및 안내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623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과제수행 및 지원금 사용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선정일로부터 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~ 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학기 운영 기간 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(2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학기는 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12.12(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화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까지</a:t>
                      </a:r>
                      <a:r>
                        <a:rPr lang="en-US" altLang="ko-KR" sz="1400" b="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en-US" altLang="ko-KR" sz="1400" b="0" kern="0" spc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623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지원금 정산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수시 제출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●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지원금 정산 서류 제출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세부내용은 지원금 사용가이드 참조</a:t>
                      </a:r>
                      <a:r>
                        <a:rPr lang="en-US" altLang="ko-KR" sz="1400" b="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650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교내 캡스톤디자인 경진대회</a:t>
                      </a:r>
                    </a:p>
                    <a:p>
                      <a:pPr marL="0" marR="0" indent="0" algn="ctr" defTabSz="914400" eaLnBrk="1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&lt;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의무 참가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&gt;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- 1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6.7(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</a:t>
                      </a: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- 2 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 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10.11(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●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서류접수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: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10.10(</a:t>
                      </a:r>
                      <a:r>
                        <a:rPr lang="ko-KR" altLang="en-US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월</a:t>
                      </a:r>
                      <a:r>
                        <a:rPr lang="en-US" altLang="ko-KR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)~10.18(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수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="0" kern="0" spc="0" dirty="0" err="1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서류합격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발표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: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10.20(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금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="0" kern="0" spc="0" dirty="0" err="1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본선발표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: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10.26(</a:t>
                      </a:r>
                      <a:r>
                        <a:rPr lang="ko-KR" altLang="en-US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목</a:t>
                      </a:r>
                      <a:r>
                        <a:rPr lang="en-US" altLang="ko-KR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en-US" altLang="ko-KR" sz="1400" b="0" kern="0" spc="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</a:rPr>
                        <a:t>●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전시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: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11.6(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월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)~9(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목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400" b="0" kern="0" spc="0" dirty="0" err="1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영암체육관</a:t>
                      </a:r>
                      <a:r>
                        <a:rPr lang="ko-KR" altLang="en-US" sz="1400" b="0" kern="0" spc="0" dirty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내</a:t>
                      </a:r>
                      <a:r>
                        <a:rPr lang="en-US" altLang="ko-KR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400" b="0" kern="0" spc="0" dirty="0" err="1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성과확산</a:t>
                      </a:r>
                      <a:r>
                        <a:rPr lang="ko-KR" altLang="en-US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 페스티벌 기간</a:t>
                      </a:r>
                      <a:r>
                        <a:rPr lang="en-US" altLang="ko-KR" sz="1400" b="0" kern="0" spc="0" dirty="0" smtClean="0">
                          <a:solidFill>
                            <a:srgbClr val="FF0000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lang="en-US" altLang="ko-KR" sz="1400" b="0" kern="0" spc="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3377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결과보고서 제출</a:t>
                      </a:r>
                    </a:p>
                    <a:p>
                      <a:pPr marL="0" marR="0" indent="0" algn="ctr" defTabSz="914400" eaLnBrk="1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&lt;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이수 필요 요건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&gt;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- 1 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6.14(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</a:t>
                      </a:r>
                      <a:r>
                        <a:rPr lang="en-US" altLang="ko-KR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0" u="none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까지</a:t>
                      </a:r>
                    </a:p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- 2 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학기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: 12.13(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수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까지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●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한서포탈에서 신청</a:t>
                      </a:r>
                    </a:p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 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- 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세부방법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: 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한서대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 </a:t>
                      </a: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링크사업단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 홈페이지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–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공지사항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– 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학생지원 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– </a:t>
                      </a:r>
                    </a:p>
                    <a:p>
                      <a:pPr marL="0" marR="0" indent="10160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  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+mn-ea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⌜캡스톤디자인 과제 지원금 사용 가이드 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설명회 자료⌟</a:t>
                      </a:r>
                      <a:r>
                        <a:rPr lang="ko-KR" altLang="en-US" sz="1400" b="0" kern="0" spc="0" baseline="0" dirty="0">
                          <a:solidFill>
                            <a:schemeClr val="tx1"/>
                          </a:solidFill>
                          <a:effectLst/>
                          <a:latin typeface="한컴바탕"/>
                          <a:ea typeface="+mn-ea"/>
                          <a:cs typeface="+mn-cs"/>
                        </a:rPr>
                        <a:t> 참조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6" name="object 6"/>
          <p:cNvSpPr txBox="1"/>
          <p:nvPr/>
        </p:nvSpPr>
        <p:spPr>
          <a:xfrm>
            <a:off x="14268450" y="10345455"/>
            <a:ext cx="510983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 defTabSz="914400" rtl="0" eaLnBrk="1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kumimoji="0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0</a:t>
            </a:r>
            <a:r>
              <a:rPr kumimoji="0" lang="en-US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4</a:t>
            </a:r>
            <a:endParaRPr kumimoji="0" sz="1600" b="0" i="0" u="none" strike="noStrike" kern="1200" cap="none" spc="0" normalizeH="0" baseline="0">
              <a:solidFill>
                <a:srgbClr val="000000"/>
              </a:solidFill>
              <a:latin typeface="Tw Cen MT"/>
              <a:cs typeface="Tw Cen MT"/>
            </a:endParaRPr>
          </a:p>
        </p:txBody>
      </p:sp>
      <p:sp>
        <p:nvSpPr>
          <p:cNvPr id="167" name="object 13"/>
          <p:cNvSpPr/>
          <p:nvPr/>
        </p:nvSpPr>
        <p:spPr>
          <a:xfrm>
            <a:off x="473565" y="10419716"/>
            <a:ext cx="13718685" cy="79620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rgbClr val="595959">
              <a:alpha val="100000"/>
            </a:srgbClr>
          </a:solidFill>
        </p:spPr>
        <p:txBody>
          <a:bodyPr wrap="square" lIns="0" tIns="0" rIns="0" bIns="0"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sz="1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69" name="TextBox 27"/>
          <p:cNvSpPr txBox="1"/>
          <p:nvPr/>
        </p:nvSpPr>
        <p:spPr>
          <a:xfrm>
            <a:off x="2114550" y="9695180"/>
            <a:ext cx="10896600" cy="307777"/>
          </a:xfrm>
          <a:prstGeom prst="rect">
            <a:avLst/>
          </a:prstGeom>
          <a:solidFill>
            <a:srgbClr val="DCE6F2">
              <a:alpha val="100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dirty="0">
                <a:solidFill>
                  <a:schemeClr val="dk1"/>
                </a:solidFill>
                <a:latin typeface="맑은 고딕"/>
              </a:rPr>
              <a:t>*</a:t>
            </a:r>
            <a:r>
              <a:rPr lang="ko-KR" altLang="en-US" sz="1400" dirty="0">
                <a:solidFill>
                  <a:schemeClr val="dk1"/>
                </a:solidFill>
                <a:latin typeface="맑은 고딕"/>
              </a:rPr>
              <a:t> 본 일정은 사업단 사정에 따라 변동 될 수 있습니다</a:t>
            </a:r>
            <a:r>
              <a:rPr lang="en-US" altLang="ko-KR" sz="1400" dirty="0">
                <a:solidFill>
                  <a:schemeClr val="dk1"/>
                </a:solidFill>
                <a:latin typeface="맑은 고딕"/>
              </a:rPr>
              <a:t>.(</a:t>
            </a:r>
            <a:r>
              <a:rPr lang="ko-KR" altLang="en-US" sz="1400" dirty="0" err="1">
                <a:solidFill>
                  <a:schemeClr val="dk1"/>
                </a:solidFill>
                <a:latin typeface="맑은 고딕"/>
              </a:rPr>
              <a:t>변동시</a:t>
            </a:r>
            <a:r>
              <a:rPr lang="ko-KR" altLang="en-US" sz="1400" dirty="0">
                <a:solidFill>
                  <a:schemeClr val="dk1"/>
                </a:solidFill>
                <a:latin typeface="맑은 고딕"/>
              </a:rPr>
              <a:t> </a:t>
            </a:r>
            <a:r>
              <a:rPr lang="ko-KR" altLang="en-US" sz="1400" dirty="0" smtClean="0">
                <a:solidFill>
                  <a:schemeClr val="dk1"/>
                </a:solidFill>
                <a:latin typeface="맑은 고딕"/>
              </a:rPr>
              <a:t>메일 또는 문자로 </a:t>
            </a:r>
            <a:r>
              <a:rPr lang="ko-KR" altLang="en-US" sz="1400" dirty="0" err="1">
                <a:solidFill>
                  <a:schemeClr val="dk1"/>
                </a:solidFill>
                <a:latin typeface="맑은 고딕"/>
              </a:rPr>
              <a:t>안내예정</a:t>
            </a:r>
            <a:r>
              <a:rPr lang="en-US" altLang="ko-KR" sz="1400" dirty="0">
                <a:solidFill>
                  <a:schemeClr val="dk1"/>
                </a:solidFill>
                <a:latin typeface="맑은 고딕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01463" y="622300"/>
            <a:ext cx="5999388" cy="82073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6340"/>
              </a:lnSpc>
              <a:spcBef>
                <a:spcPts val="100"/>
              </a:spcBef>
              <a:defRPr/>
            </a:pPr>
            <a:r>
              <a:rPr sz="6000" i="1" spc="-5">
                <a:solidFill>
                  <a:srgbClr val="414042"/>
                </a:solidFill>
                <a:latin typeface="Arial"/>
                <a:ea typeface="+mj-ea"/>
                <a:cs typeface="Arial"/>
              </a:rPr>
              <a:t>3</a:t>
            </a:r>
            <a:endParaRPr sz="6000">
              <a:latin typeface="Arial"/>
              <a:ea typeface="+mj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02" y="216000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287997" y="0"/>
                </a:moveTo>
                <a:lnTo>
                  <a:pt x="241283" y="3769"/>
                </a:lnTo>
                <a:lnTo>
                  <a:pt x="196969" y="14682"/>
                </a:lnTo>
                <a:lnTo>
                  <a:pt x="155647" y="32146"/>
                </a:lnTo>
                <a:lnTo>
                  <a:pt x="117910" y="55567"/>
                </a:lnTo>
                <a:lnTo>
                  <a:pt x="84353" y="84353"/>
                </a:lnTo>
                <a:lnTo>
                  <a:pt x="55567" y="117910"/>
                </a:lnTo>
                <a:lnTo>
                  <a:pt x="32146" y="155647"/>
                </a:lnTo>
                <a:lnTo>
                  <a:pt x="14682" y="196969"/>
                </a:lnTo>
                <a:lnTo>
                  <a:pt x="3769" y="241283"/>
                </a:lnTo>
                <a:lnTo>
                  <a:pt x="0" y="287997"/>
                </a:lnTo>
                <a:lnTo>
                  <a:pt x="3769" y="334712"/>
                </a:lnTo>
                <a:lnTo>
                  <a:pt x="14682" y="379026"/>
                </a:lnTo>
                <a:lnTo>
                  <a:pt x="32146" y="420348"/>
                </a:lnTo>
                <a:lnTo>
                  <a:pt x="55567" y="458084"/>
                </a:lnTo>
                <a:lnTo>
                  <a:pt x="84353" y="491642"/>
                </a:lnTo>
                <a:lnTo>
                  <a:pt x="117910" y="520428"/>
                </a:lnTo>
                <a:lnTo>
                  <a:pt x="155647" y="543849"/>
                </a:lnTo>
                <a:lnTo>
                  <a:pt x="196969" y="561313"/>
                </a:lnTo>
                <a:lnTo>
                  <a:pt x="241283" y="572226"/>
                </a:lnTo>
                <a:lnTo>
                  <a:pt x="287997" y="575995"/>
                </a:lnTo>
                <a:lnTo>
                  <a:pt x="334712" y="572226"/>
                </a:lnTo>
                <a:lnTo>
                  <a:pt x="379026" y="561313"/>
                </a:lnTo>
                <a:lnTo>
                  <a:pt x="420348" y="543849"/>
                </a:lnTo>
                <a:lnTo>
                  <a:pt x="458084" y="520428"/>
                </a:lnTo>
                <a:lnTo>
                  <a:pt x="491642" y="491642"/>
                </a:lnTo>
                <a:lnTo>
                  <a:pt x="520428" y="458084"/>
                </a:lnTo>
                <a:lnTo>
                  <a:pt x="543849" y="420348"/>
                </a:lnTo>
                <a:lnTo>
                  <a:pt x="561313" y="379026"/>
                </a:lnTo>
                <a:lnTo>
                  <a:pt x="572226" y="334712"/>
                </a:lnTo>
                <a:lnTo>
                  <a:pt x="575995" y="287997"/>
                </a:lnTo>
                <a:lnTo>
                  <a:pt x="572226" y="241283"/>
                </a:lnTo>
                <a:lnTo>
                  <a:pt x="561313" y="196969"/>
                </a:lnTo>
                <a:lnTo>
                  <a:pt x="543849" y="155647"/>
                </a:lnTo>
                <a:lnTo>
                  <a:pt x="520428" y="117910"/>
                </a:lnTo>
                <a:lnTo>
                  <a:pt x="491642" y="84353"/>
                </a:lnTo>
                <a:lnTo>
                  <a:pt x="458084" y="55567"/>
                </a:lnTo>
                <a:lnTo>
                  <a:pt x="420348" y="32146"/>
                </a:lnTo>
                <a:lnTo>
                  <a:pt x="379026" y="14682"/>
                </a:lnTo>
                <a:lnTo>
                  <a:pt x="334712" y="3769"/>
                </a:lnTo>
                <a:lnTo>
                  <a:pt x="287997" y="0"/>
                </a:lnTo>
                <a:close/>
              </a:path>
            </a:pathLst>
          </a:custGeom>
          <a:solidFill>
            <a:srgbClr val="048E4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7296" y="2285444"/>
            <a:ext cx="2225004" cy="29583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8480" algn="l"/>
              </a:tabLst>
              <a:defRPr/>
            </a:pPr>
            <a:r>
              <a:rPr sz="1900" b="1" spc="104">
                <a:solidFill>
                  <a:srgbClr val="FFFFFF"/>
                </a:solidFill>
                <a:latin typeface="KoPub돋움체 Bold"/>
                <a:cs typeface="KoPub돋움체 Bold"/>
              </a:rPr>
              <a:t>1	</a:t>
            </a:r>
            <a:r>
              <a:rPr sz="1900" b="1" spc="-85">
                <a:latin typeface="KoPub돋움체 Bold"/>
                <a:cs typeface="KoPub돋움체 Bold"/>
              </a:rPr>
              <a:t>지</a:t>
            </a:r>
            <a:r>
              <a:rPr sz="1900" b="1" spc="-25">
                <a:latin typeface="KoPub돋움체 Bold"/>
                <a:cs typeface="KoPub돋움체 Bold"/>
              </a:rPr>
              <a:t>원</a:t>
            </a:r>
            <a:r>
              <a:rPr sz="1900" b="1" spc="-190">
                <a:latin typeface="KoPub돋움체 Bold"/>
                <a:cs typeface="KoPub돋움체 Bold"/>
              </a:rPr>
              <a:t> </a:t>
            </a:r>
            <a:r>
              <a:rPr sz="1900" b="1" spc="-85">
                <a:latin typeface="KoPub돋움체 Bold"/>
                <a:cs typeface="KoPub돋움체 Bold"/>
              </a:rPr>
              <a:t>기준</a:t>
            </a:r>
            <a:endParaRPr sz="1900">
              <a:latin typeface="KoPub돋움체 Bold"/>
              <a:cs typeface="KoPub돋움체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001" y="2880004"/>
            <a:ext cx="7089285" cy="108585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0001" y="1332001"/>
            <a:ext cx="540385" cy="72390"/>
          </a:xfrm>
          <a:custGeom>
            <a:avLst/>
            <a:gdLst/>
            <a:ahLst/>
            <a:cxnLst/>
            <a:rect l="l" t="t" r="r" b="b"/>
            <a:pathLst>
              <a:path w="540385" h="72390">
                <a:moveTo>
                  <a:pt x="540004" y="0"/>
                </a:moveTo>
                <a:lnTo>
                  <a:pt x="0" y="0"/>
                </a:lnTo>
                <a:lnTo>
                  <a:pt x="0" y="71996"/>
                </a:lnTo>
                <a:lnTo>
                  <a:pt x="540004" y="71996"/>
                </a:lnTo>
                <a:lnTo>
                  <a:pt x="54000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8634606" y="2160007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287997" y="0"/>
                </a:moveTo>
                <a:lnTo>
                  <a:pt x="241283" y="3769"/>
                </a:lnTo>
                <a:lnTo>
                  <a:pt x="196969" y="14682"/>
                </a:lnTo>
                <a:lnTo>
                  <a:pt x="155647" y="32146"/>
                </a:lnTo>
                <a:lnTo>
                  <a:pt x="117910" y="55567"/>
                </a:lnTo>
                <a:lnTo>
                  <a:pt x="84353" y="84353"/>
                </a:lnTo>
                <a:lnTo>
                  <a:pt x="55567" y="117910"/>
                </a:lnTo>
                <a:lnTo>
                  <a:pt x="32146" y="155647"/>
                </a:lnTo>
                <a:lnTo>
                  <a:pt x="14682" y="196969"/>
                </a:lnTo>
                <a:lnTo>
                  <a:pt x="3769" y="241283"/>
                </a:lnTo>
                <a:lnTo>
                  <a:pt x="0" y="287997"/>
                </a:lnTo>
                <a:lnTo>
                  <a:pt x="3769" y="334712"/>
                </a:lnTo>
                <a:lnTo>
                  <a:pt x="14682" y="379026"/>
                </a:lnTo>
                <a:lnTo>
                  <a:pt x="32146" y="420348"/>
                </a:lnTo>
                <a:lnTo>
                  <a:pt x="55567" y="458084"/>
                </a:lnTo>
                <a:lnTo>
                  <a:pt x="84353" y="491642"/>
                </a:lnTo>
                <a:lnTo>
                  <a:pt x="117910" y="520428"/>
                </a:lnTo>
                <a:lnTo>
                  <a:pt x="155647" y="543849"/>
                </a:lnTo>
                <a:lnTo>
                  <a:pt x="196969" y="561313"/>
                </a:lnTo>
                <a:lnTo>
                  <a:pt x="241283" y="572226"/>
                </a:lnTo>
                <a:lnTo>
                  <a:pt x="287997" y="575995"/>
                </a:lnTo>
                <a:lnTo>
                  <a:pt x="334712" y="572226"/>
                </a:lnTo>
                <a:lnTo>
                  <a:pt x="379026" y="561313"/>
                </a:lnTo>
                <a:lnTo>
                  <a:pt x="420348" y="543849"/>
                </a:lnTo>
                <a:lnTo>
                  <a:pt x="458084" y="520428"/>
                </a:lnTo>
                <a:lnTo>
                  <a:pt x="491642" y="491642"/>
                </a:lnTo>
                <a:lnTo>
                  <a:pt x="520428" y="458084"/>
                </a:lnTo>
                <a:lnTo>
                  <a:pt x="543849" y="420348"/>
                </a:lnTo>
                <a:lnTo>
                  <a:pt x="561313" y="379026"/>
                </a:lnTo>
                <a:lnTo>
                  <a:pt x="572226" y="334712"/>
                </a:lnTo>
                <a:lnTo>
                  <a:pt x="575995" y="287997"/>
                </a:lnTo>
                <a:lnTo>
                  <a:pt x="572226" y="241283"/>
                </a:lnTo>
                <a:lnTo>
                  <a:pt x="561313" y="196969"/>
                </a:lnTo>
                <a:lnTo>
                  <a:pt x="543849" y="155647"/>
                </a:lnTo>
                <a:lnTo>
                  <a:pt x="520428" y="117910"/>
                </a:lnTo>
                <a:lnTo>
                  <a:pt x="491642" y="84353"/>
                </a:lnTo>
                <a:lnTo>
                  <a:pt x="458084" y="55567"/>
                </a:lnTo>
                <a:lnTo>
                  <a:pt x="420348" y="32146"/>
                </a:lnTo>
                <a:lnTo>
                  <a:pt x="379026" y="14682"/>
                </a:lnTo>
                <a:lnTo>
                  <a:pt x="334712" y="3769"/>
                </a:lnTo>
                <a:lnTo>
                  <a:pt x="287997" y="0"/>
                </a:lnTo>
                <a:close/>
              </a:path>
            </a:pathLst>
          </a:custGeom>
          <a:solidFill>
            <a:srgbClr val="048E4C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sp>
        <p:nvSpPr>
          <p:cNvPr id="25" name="object 11"/>
          <p:cNvSpPr txBox="1"/>
          <p:nvPr/>
        </p:nvSpPr>
        <p:spPr>
          <a:xfrm>
            <a:off x="8851900" y="2285444"/>
            <a:ext cx="2921000" cy="3052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</a:tabLst>
              <a:defRPr/>
            </a:pPr>
            <a:r>
              <a:rPr lang="en-US" sz="1900" b="1" spc="104">
                <a:solidFill>
                  <a:srgbClr val="FFFFFF"/>
                </a:solidFill>
                <a:latin typeface="KoPub돋움체 Bold"/>
                <a:cs typeface="KoPub돋움체 Bold"/>
              </a:rPr>
              <a:t>2</a:t>
            </a:r>
            <a:r>
              <a:rPr sz="1900" b="1" spc="104">
                <a:solidFill>
                  <a:srgbClr val="FFFFFF"/>
                </a:solidFill>
                <a:latin typeface="KoPub돋움체 Bold"/>
                <a:cs typeface="KoPub돋움체 Bold"/>
              </a:rPr>
              <a:t>	</a:t>
            </a:r>
            <a:r>
              <a:rPr sz="1900" b="1" spc="-85">
                <a:latin typeface="KoPub돋움체 Bold"/>
                <a:ea typeface="KoPub돋움체 Bold"/>
                <a:cs typeface="KoPub돋움체 Bold"/>
              </a:rPr>
              <a:t>지원</a:t>
            </a:r>
            <a:r>
              <a:rPr sz="1900" b="1" spc="-25">
                <a:latin typeface="KoPub돋움체 Bold"/>
                <a:ea typeface="KoPub돋움체 Bold"/>
                <a:cs typeface="KoPub돋움체 Bold"/>
              </a:rPr>
              <a:t>금</a:t>
            </a:r>
            <a:r>
              <a:rPr sz="1900" b="1" spc="-190">
                <a:latin typeface="KoPub돋움체 Bold"/>
                <a:ea typeface="KoPub돋움체 Bold"/>
                <a:cs typeface="KoPub돋움체 Bold"/>
              </a:rPr>
              <a:t> </a:t>
            </a:r>
            <a:r>
              <a:rPr lang="ko-KR" altLang="en-US" sz="1900" b="1" spc="-85">
                <a:latin typeface="KoPub돋움체 Bold"/>
                <a:ea typeface="KoPub돋움체 Bold"/>
                <a:cs typeface="KoPub돋움체 Bold"/>
              </a:rPr>
              <a:t>결재 </a:t>
            </a:r>
            <a:r>
              <a:rPr sz="1900" b="1" spc="-85">
                <a:latin typeface="KoPub돋움체 Bold"/>
                <a:ea typeface="KoPub돋움체 Bold"/>
                <a:cs typeface="KoPub돋움체 Bold"/>
              </a:rPr>
              <a:t>방법</a:t>
            </a:r>
            <a:endParaRPr sz="1900">
              <a:latin typeface="KoPub돋움체 Bold"/>
              <a:ea typeface="KoPub돋움체 Bold"/>
              <a:cs typeface="KoPub돋움체 Bold"/>
            </a:endParaRPr>
          </a:p>
        </p:txBody>
      </p:sp>
      <p:sp>
        <p:nvSpPr>
          <p:cNvPr id="26" name="object 19"/>
          <p:cNvSpPr/>
          <p:nvPr/>
        </p:nvSpPr>
        <p:spPr>
          <a:xfrm>
            <a:off x="8685411" y="2880004"/>
            <a:ext cx="5760085" cy="108585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57326"/>
              </p:ext>
            </p:extLst>
          </p:nvPr>
        </p:nvGraphicFramePr>
        <p:xfrm>
          <a:off x="8685412" y="3136900"/>
          <a:ext cx="5734050" cy="3990321"/>
        </p:xfrm>
        <a:graphic>
          <a:graphicData uri="http://schemas.openxmlformats.org/drawingml/2006/table">
            <a:tbl>
              <a:tblPr firstRow="1" bandRow="1"/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491">
                <a:tc>
                  <a:txBody>
                    <a:bodyPr/>
                    <a:lstStyle/>
                    <a:p>
                      <a:pPr marL="19050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결제 방식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방법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9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5415">
                <a:tc>
                  <a:txBody>
                    <a:bodyPr/>
                    <a:lstStyle/>
                    <a:p>
                      <a:pPr marL="19050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오프라인 결재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LINC 3.0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사업단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층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산학협력관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에서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카드 대여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영수증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회의록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or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</a:t>
                      </a:r>
                      <a:endParaRPr lang="en-US" altLang="ko-KR" sz="1400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캡스톤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담당자에게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직접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9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5415">
                <a:tc>
                  <a:txBody>
                    <a:bodyPr/>
                    <a:lstStyle/>
                    <a:p>
                      <a:pPr marL="190500" marR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지원항목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00" marR="0" indent="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회의비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1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인당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20,000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 지원</a:t>
                      </a:r>
                      <a:endParaRPr lang="en-US" altLang="ko-KR" sz="1400" kern="0" spc="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90500" marR="0" indent="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재료비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지원금액 내 사용 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구매 안됨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90500" marR="0" indent="0" algn="l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출장비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400" kern="0" spc="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톨비영수증</a:t>
                      </a:r>
                      <a:r>
                        <a:rPr lang="en-US" altLang="ko-KR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kern="0" spc="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사진 등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952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652797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043062" y="315961"/>
            <a:ext cx="3315975" cy="1858051"/>
          </a:xfrm>
          <a:prstGeom prst="rect">
            <a:avLst/>
          </a:prstGeom>
        </p:spPr>
      </p:pic>
      <p:graphicFrame>
        <p:nvGraphicFramePr>
          <p:cNvPr id="49" name="표 48"/>
          <p:cNvGraphicFramePr>
            <a:graphicFrameLocks noGrp="1"/>
          </p:cNvGraphicFramePr>
          <p:nvPr/>
        </p:nvGraphicFramePr>
        <p:xfrm>
          <a:off x="722686" y="3170359"/>
          <a:ext cx="7093059" cy="68953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095">
                <a:tc gridSpan="2"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effectLst/>
                        </a:rPr>
                        <a:t>과제 유형 구분</a:t>
                      </a:r>
                      <a:endParaRPr lang="ko-KR" sz="1400" b="1">
                        <a:effectLst/>
                        <a:latin typeface="돋움"/>
                        <a:ea typeface="돋움"/>
                        <a:cs typeface="돋움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effectLst/>
                        </a:rPr>
                        <a:t>지원 금액</a:t>
                      </a:r>
                      <a:endParaRPr lang="ko-KR" sz="1400" b="1">
                        <a:effectLst/>
                        <a:latin typeface="돋움"/>
                        <a:ea typeface="돋움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effectLst/>
                        </a:rPr>
                        <a:t>근거자료 제출</a:t>
                      </a:r>
                      <a:endParaRPr lang="ko-KR" sz="1400" b="1">
                        <a:effectLst/>
                        <a:latin typeface="돋움"/>
                        <a:ea typeface="돋움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158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effectLst/>
                          <a:latin typeface="+mn-ea"/>
                          <a:ea typeface="+mn-ea"/>
                        </a:rPr>
                        <a:t>프로젝트형</a:t>
                      </a:r>
                    </a:p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b="1" spc="-2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b="1" spc="-20">
                          <a:effectLst/>
                          <a:latin typeface="+mn-ea"/>
                          <a:ea typeface="+mn-ea"/>
                        </a:rPr>
                        <a:t>기본형</a:t>
                      </a:r>
                      <a:r>
                        <a:rPr lang="en-US" sz="1400" b="1" spc="-2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sz="1400" b="1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기본 과제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중심 수행</a:t>
                      </a:r>
                      <a:endParaRPr lang="ko-KR" sz="140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팀당</a:t>
                      </a:r>
                    </a:p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 300,000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sz="140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sz="140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886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1" spc="-2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sz="1400" b="1" spc="-20">
                          <a:effectLst/>
                          <a:latin typeface="+mn-ea"/>
                          <a:ea typeface="+mn-ea"/>
                        </a:rPr>
                        <a:t>기업연계형</a:t>
                      </a:r>
                      <a:endParaRPr lang="ko-KR" sz="1400" b="1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산업체에서 문제 및 주제를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제시하고 </a:t>
                      </a:r>
                      <a:r>
                        <a:rPr lang="ko-KR" sz="1400" spc="-20" dirty="0" err="1">
                          <a:effectLst/>
                          <a:latin typeface="+mn-ea"/>
                          <a:ea typeface="+mn-ea"/>
                        </a:rPr>
                        <a:t>교과운영에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 산업체 인사가 직접적으로 참여 과제</a:t>
                      </a:r>
                      <a:r>
                        <a:rPr lang="en-US" sz="1400" spc="-20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sz="1400" spc="-20" dirty="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수행</a:t>
                      </a:r>
                      <a:endParaRPr lang="ko-KR" sz="1400" dirty="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2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팀당 </a:t>
                      </a:r>
                      <a:r>
                        <a:rPr lang="en-US" altLang="ko-KR" sz="12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en-US" sz="12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00,000</a:t>
                      </a:r>
                      <a:r>
                        <a:rPr lang="ko-KR" sz="12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</a:p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돋움"/>
                        </a:rPr>
                        <a:t>+</a:t>
                      </a:r>
                    </a:p>
                    <a:p>
                      <a:pPr marL="0" marR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교과목 교수</a:t>
                      </a:r>
                    </a:p>
                    <a:p>
                      <a:pPr marL="0" marR="0" indent="0" algn="ctr" defTabSz="914400" eaLnBrk="1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500,000</a:t>
                      </a:r>
                      <a:r>
                        <a:rPr lang="ko-KR" altLang="ko-KR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sz="14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【담당교수】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spc="-2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산학연계 </a:t>
                      </a:r>
                      <a:r>
                        <a:rPr lang="ko-KR" sz="1400" spc="-20" dirty="0" err="1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교육협약서</a:t>
                      </a:r>
                      <a:r>
                        <a:rPr lang="en-US" altLang="ko-KR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/</a:t>
                      </a:r>
                      <a:r>
                        <a:rPr lang="ko-KR" altLang="en-US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 사업자 등록증 </a:t>
                      </a:r>
                      <a:r>
                        <a:rPr lang="en-US" altLang="ko-KR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 참여기업 현황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altLang="ko-KR" sz="1400" spc="-20" dirty="0"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강의</a:t>
                      </a:r>
                      <a:r>
                        <a:rPr lang="ko-KR" sz="1400" spc="-2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계획서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에 기업명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혹은 국외 </a:t>
                      </a:r>
                      <a:r>
                        <a:rPr lang="ko-KR" sz="1400" spc="-20" dirty="0" err="1">
                          <a:effectLst/>
                          <a:latin typeface="+mn-ea"/>
                          <a:ea typeface="+mn-ea"/>
                        </a:rPr>
                        <a:t>기관명</a:t>
                      </a:r>
                      <a:r>
                        <a:rPr lang="en-US" sz="1400" spc="-2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기업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인사 등을 포함한 연계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내용 필수 기재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en-US" altLang="ko-KR" sz="1400" spc="-20" dirty="0">
                          <a:effectLst/>
                          <a:latin typeface="+mn-ea"/>
                          <a:ea typeface="+mn-ea"/>
                          <a:hlinkClick r:id="rId4" action="ppaction://hlinksldjump"/>
                        </a:rPr>
                        <a:t>*</a:t>
                      </a: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  <a:hlinkClick r:id="rId4" action="ppaction://hlinksldjump"/>
                        </a:rPr>
                        <a:t> 세부내용</a:t>
                      </a:r>
                      <a:r>
                        <a:rPr lang="en-US" altLang="ko-KR" sz="1400" spc="-20" dirty="0">
                          <a:effectLst/>
                          <a:latin typeface="+mn-ea"/>
                          <a:ea typeface="+mn-ea"/>
                          <a:hlinkClick r:id="rId4" action="ppaction://hlinksldjump"/>
                        </a:rPr>
                        <a:t>:</a:t>
                      </a: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  <a:hlinkClick r:id="rId4" action="ppaction://hlinksldjump"/>
                        </a:rPr>
                        <a:t> </a:t>
                      </a:r>
                      <a:r>
                        <a:rPr lang="en-US" altLang="ko-KR" sz="1400" spc="-20" dirty="0">
                          <a:effectLst/>
                          <a:latin typeface="+mn-ea"/>
                          <a:ea typeface="+mn-ea"/>
                          <a:hlinkClick r:id="rId4" action="ppaction://hlinksldjump"/>
                        </a:rPr>
                        <a:t>6</a:t>
                      </a: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  <a:hlinkClick r:id="rId4" action="ppaction://hlinksldjump"/>
                        </a:rPr>
                        <a:t>페이지 참조</a:t>
                      </a:r>
                      <a:endParaRPr lang="ko-KR" altLang="en-US" sz="1400" spc="-2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【학생】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spc="-2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spc="-2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과제 계획서에 기업명 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혹은 국외 </a:t>
                      </a:r>
                      <a:r>
                        <a:rPr lang="ko-KR" sz="1400" spc="-20" dirty="0" err="1">
                          <a:effectLst/>
                          <a:latin typeface="+mn-ea"/>
                          <a:ea typeface="+mn-ea"/>
                        </a:rPr>
                        <a:t>기관명</a:t>
                      </a:r>
                      <a:r>
                        <a:rPr lang="en-US" sz="1400" spc="-2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연계 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내용 필수 기재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spc="-20" dirty="0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sz="1400" spc="-2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과제 결과보고서에 기업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인사 활용 내용 반드시 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spc="-2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기재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886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>
                          <a:effectLst/>
                          <a:latin typeface="+mn-ea"/>
                          <a:ea typeface="+mn-ea"/>
                        </a:rPr>
                        <a:t>글로벌형</a:t>
                      </a:r>
                      <a:endParaRPr lang="ko-KR" sz="1400" b="1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국적 기준 국외대학 및 외국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기업과 연계한 과제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수행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온라인 플랫폼 활용 가능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sz="140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팀당 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1,000,000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sz="140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7734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1" spc="-20" dirty="0">
                          <a:effectLst/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sz="1400" b="1" spc="-20" dirty="0">
                          <a:effectLst/>
                          <a:latin typeface="+mn-ea"/>
                          <a:ea typeface="+mn-ea"/>
                        </a:rPr>
                        <a:t>기업연계</a:t>
                      </a:r>
                    </a:p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b="1" spc="-20" dirty="0" err="1">
                          <a:effectLst/>
                          <a:latin typeface="+mn-ea"/>
                          <a:ea typeface="+mn-ea"/>
                        </a:rPr>
                        <a:t>융합형</a:t>
                      </a:r>
                      <a:endParaRPr lang="ko-KR" sz="1400" b="1" dirty="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타 학과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부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학생 및 기업과 연계하여 융합형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다학제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과제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프로젝트</a:t>
                      </a:r>
                      <a:r>
                        <a:rPr lang="en-US" sz="1400" spc="-20"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sz="1400" spc="-20">
                          <a:effectLst/>
                          <a:latin typeface="+mn-ea"/>
                          <a:ea typeface="+mn-ea"/>
                        </a:rPr>
                        <a:t>수행</a:t>
                      </a:r>
                      <a:endParaRPr lang="ko-KR" sz="140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팀당 </a:t>
                      </a:r>
                      <a:r>
                        <a:rPr lang="en-US" sz="1400" spc="-20" dirty="0">
                          <a:effectLst/>
                          <a:latin typeface="+mn-ea"/>
                          <a:ea typeface="+mn-ea"/>
                        </a:rPr>
                        <a:t>1,500,000</a:t>
                      </a:r>
                      <a:r>
                        <a:rPr lang="ko-KR" sz="1400" spc="-20" dirty="0">
                          <a:effectLst/>
                          <a:latin typeface="+mn-ea"/>
                          <a:ea typeface="+mn-ea"/>
                        </a:rPr>
                        <a:t>원</a:t>
                      </a:r>
                      <a:endParaRPr lang="ko-KR" sz="1400" dirty="0">
                        <a:effectLst/>
                        <a:latin typeface="+mn-ea"/>
                        <a:ea typeface="+mn-ea"/>
                        <a:cs typeface="돋움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>
                        <a:defRPr/>
                      </a:pP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" name="object 8"/>
          <p:cNvSpPr txBox="1"/>
          <p:nvPr/>
        </p:nvSpPr>
        <p:spPr>
          <a:xfrm>
            <a:off x="1543698" y="832123"/>
            <a:ext cx="6265588" cy="62837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latinLnBrk="0">
              <a:spcBef>
                <a:spcPts val="100"/>
              </a:spcBef>
              <a:defRPr/>
            </a:pPr>
            <a:r>
              <a:rPr lang="ko-KR" altLang="en-US" sz="4000" b="1" kern="0" spc="-100">
                <a:solidFill>
                  <a:sysClr val="windowText" lastClr="000000"/>
                </a:solidFill>
                <a:latin typeface="+mj-ea"/>
                <a:cs typeface="KoPub돋움체 Bold"/>
              </a:rPr>
              <a:t>지원금 운영 및 사용 지침</a:t>
            </a:r>
            <a:endParaRPr lang="ko-KR" altLang="en-US" sz="4000" b="1" kern="0">
              <a:solidFill>
                <a:sysClr val="windowText" lastClr="000000"/>
              </a:solidFill>
              <a:latin typeface="+mj-ea"/>
              <a:cs typeface="KoPub돋움체 Bold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14268450" y="10345455"/>
            <a:ext cx="510983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600" b="1" spc="-35">
                <a:solidFill>
                  <a:srgbClr val="414042"/>
                </a:solidFill>
                <a:latin typeface="Tw Cen MT"/>
                <a:cs typeface="Tw Cen MT"/>
              </a:rPr>
              <a:t>0</a:t>
            </a:r>
            <a:r>
              <a:rPr lang="en-US" altLang="ko-KR" sz="1600" b="1" spc="-35">
                <a:solidFill>
                  <a:srgbClr val="414042"/>
                </a:solidFill>
                <a:latin typeface="Tw Cen MT"/>
                <a:cs typeface="Tw Cen MT"/>
              </a:rPr>
              <a:t>5</a:t>
            </a:r>
          </a:p>
        </p:txBody>
      </p:sp>
      <p:sp>
        <p:nvSpPr>
          <p:cNvPr id="59" name="object 13"/>
          <p:cNvSpPr/>
          <p:nvPr/>
        </p:nvSpPr>
        <p:spPr>
          <a:xfrm>
            <a:off x="473565" y="10419716"/>
            <a:ext cx="13718685" cy="79620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rgbClr val="595959">
              <a:alpha val="100000"/>
            </a:srgbClr>
          </a:solidFill>
        </p:spPr>
        <p:txBody>
          <a:bodyPr wrap="square" lIns="0" tIns="0" rIns="0" bIns="0"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sz="1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657850" y="4832350"/>
            <a:ext cx="2209800" cy="29718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58250" y="7404100"/>
            <a:ext cx="518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담당</a:t>
            </a:r>
            <a:r>
              <a:rPr lang="en-US" altLang="ko-KR" sz="1400" dirty="0" smtClean="0">
                <a:latin typeface="+mn-ea"/>
              </a:rPr>
              <a:t>: </a:t>
            </a:r>
            <a:r>
              <a:rPr lang="ko-KR" altLang="en-US" sz="1400" dirty="0" smtClean="0">
                <a:latin typeface="+mn-ea"/>
              </a:rPr>
              <a:t>김기태 교수</a:t>
            </a:r>
            <a:r>
              <a:rPr lang="en-US" altLang="ko-KR" sz="1400" dirty="0" smtClean="0">
                <a:latin typeface="+mn-ea"/>
              </a:rPr>
              <a:t>(010-549-6123, ktkim@hanseo.ac.kr)</a:t>
            </a:r>
          </a:p>
          <a:p>
            <a:r>
              <a:rPr lang="en-US" altLang="ko-KR" sz="1400" dirty="0">
                <a:latin typeface="+mn-ea"/>
              </a:rPr>
              <a:t> </a:t>
            </a:r>
            <a:r>
              <a:rPr lang="en-US" altLang="ko-KR" sz="1400" dirty="0" smtClean="0">
                <a:latin typeface="+mn-ea"/>
              </a:rPr>
              <a:t>       </a:t>
            </a:r>
            <a:r>
              <a:rPr lang="ko-KR" altLang="en-US" sz="1400" dirty="0" err="1" smtClean="0">
                <a:latin typeface="+mn-ea"/>
              </a:rPr>
              <a:t>임병구</a:t>
            </a:r>
            <a:r>
              <a:rPr lang="ko-KR" altLang="en-US" sz="1400" dirty="0" smtClean="0">
                <a:latin typeface="+mn-ea"/>
              </a:rPr>
              <a:t> 선생님</a:t>
            </a:r>
            <a:r>
              <a:rPr lang="en-US" altLang="ko-KR" sz="1400" dirty="0" smtClean="0">
                <a:latin typeface="+mn-ea"/>
              </a:rPr>
              <a:t>(041-660-1597, LBG23@rnd.hanseo.ac.kr)</a:t>
            </a:r>
            <a:endParaRPr lang="ko-KR" altLang="en-US" sz="1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01463" y="622300"/>
            <a:ext cx="5999388" cy="82073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6340"/>
              </a:lnSpc>
              <a:spcBef>
                <a:spcPts val="100"/>
              </a:spcBef>
              <a:defRPr/>
            </a:pPr>
            <a:r>
              <a:rPr sz="6000" i="1" spc="-5">
                <a:solidFill>
                  <a:srgbClr val="414042"/>
                </a:solidFill>
                <a:latin typeface="Arial"/>
                <a:ea typeface="+mj-ea"/>
                <a:cs typeface="Arial"/>
              </a:rPr>
              <a:t>3</a:t>
            </a:r>
            <a:endParaRPr sz="6000">
              <a:latin typeface="Arial"/>
              <a:ea typeface="+mj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01" y="1332001"/>
            <a:ext cx="540385" cy="72390"/>
          </a:xfrm>
          <a:custGeom>
            <a:avLst/>
            <a:gdLst/>
            <a:ahLst/>
            <a:cxnLst/>
            <a:rect l="l" t="t" r="r" b="b"/>
            <a:pathLst>
              <a:path w="540385" h="72390">
                <a:moveTo>
                  <a:pt x="540004" y="0"/>
                </a:moveTo>
                <a:lnTo>
                  <a:pt x="0" y="0"/>
                </a:lnTo>
                <a:lnTo>
                  <a:pt x="0" y="71996"/>
                </a:lnTo>
                <a:lnTo>
                  <a:pt x="540004" y="71996"/>
                </a:lnTo>
                <a:lnTo>
                  <a:pt x="54000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043062" y="315961"/>
            <a:ext cx="3315975" cy="1858051"/>
          </a:xfrm>
          <a:prstGeom prst="rect">
            <a:avLst/>
          </a:prstGeom>
        </p:spPr>
      </p:pic>
      <p:sp>
        <p:nvSpPr>
          <p:cNvPr id="44" name="object 8"/>
          <p:cNvSpPr txBox="1"/>
          <p:nvPr/>
        </p:nvSpPr>
        <p:spPr>
          <a:xfrm>
            <a:off x="1543698" y="832123"/>
            <a:ext cx="6265588" cy="62837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latinLnBrk="0">
              <a:spcBef>
                <a:spcPts val="100"/>
              </a:spcBef>
              <a:defRPr/>
            </a:pPr>
            <a:r>
              <a:rPr lang="ko-KR" altLang="en-US" sz="4000" b="1" kern="0" spc="-100">
                <a:solidFill>
                  <a:sysClr val="windowText" lastClr="000000"/>
                </a:solidFill>
                <a:latin typeface="+mj-ea"/>
                <a:cs typeface="KoPub돋움체 Bold"/>
              </a:rPr>
              <a:t>지원금 운영 및 사용 지침</a:t>
            </a:r>
            <a:endParaRPr lang="ko-KR" altLang="en-US" sz="4000" b="1" kern="0">
              <a:solidFill>
                <a:sysClr val="windowText" lastClr="000000"/>
              </a:solidFill>
              <a:latin typeface="+mj-ea"/>
              <a:cs typeface="KoPub돋움체 Bold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4"/>
          <a:srcRect l="1450" r="26810"/>
          <a:stretch>
            <a:fillRect/>
          </a:stretch>
        </p:blipFill>
        <p:spPr>
          <a:xfrm>
            <a:off x="1466850" y="5861639"/>
            <a:ext cx="6934200" cy="3754777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5"/>
          <a:srcRect l="3460" r="3050"/>
          <a:stretch>
            <a:fillRect/>
          </a:stretch>
        </p:blipFill>
        <p:spPr>
          <a:xfrm>
            <a:off x="1466850" y="3194639"/>
            <a:ext cx="7010400" cy="1841077"/>
          </a:xfrm>
          <a:prstGeom prst="rect">
            <a:avLst/>
          </a:prstGeom>
          <a:ln>
            <a:solidFill>
              <a:srgbClr val="595959"/>
            </a:solidFill>
          </a:ln>
        </p:spPr>
      </p:pic>
      <p:sp>
        <p:nvSpPr>
          <p:cNvPr id="67" name="object 9"/>
          <p:cNvSpPr/>
          <p:nvPr/>
        </p:nvSpPr>
        <p:spPr>
          <a:xfrm>
            <a:off x="720002" y="216085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287997" y="0"/>
                </a:moveTo>
                <a:lnTo>
                  <a:pt x="241283" y="3769"/>
                </a:lnTo>
                <a:lnTo>
                  <a:pt x="196969" y="14682"/>
                </a:lnTo>
                <a:lnTo>
                  <a:pt x="155647" y="32146"/>
                </a:lnTo>
                <a:lnTo>
                  <a:pt x="117910" y="55567"/>
                </a:lnTo>
                <a:lnTo>
                  <a:pt x="84353" y="84353"/>
                </a:lnTo>
                <a:lnTo>
                  <a:pt x="55567" y="117910"/>
                </a:lnTo>
                <a:lnTo>
                  <a:pt x="32146" y="155647"/>
                </a:lnTo>
                <a:lnTo>
                  <a:pt x="14682" y="196969"/>
                </a:lnTo>
                <a:lnTo>
                  <a:pt x="3769" y="241283"/>
                </a:lnTo>
                <a:lnTo>
                  <a:pt x="0" y="287997"/>
                </a:lnTo>
                <a:lnTo>
                  <a:pt x="3769" y="334712"/>
                </a:lnTo>
                <a:lnTo>
                  <a:pt x="14682" y="379026"/>
                </a:lnTo>
                <a:lnTo>
                  <a:pt x="32146" y="420348"/>
                </a:lnTo>
                <a:lnTo>
                  <a:pt x="55567" y="458084"/>
                </a:lnTo>
                <a:lnTo>
                  <a:pt x="84353" y="491642"/>
                </a:lnTo>
                <a:lnTo>
                  <a:pt x="117910" y="520428"/>
                </a:lnTo>
                <a:lnTo>
                  <a:pt x="155647" y="543849"/>
                </a:lnTo>
                <a:lnTo>
                  <a:pt x="196969" y="561313"/>
                </a:lnTo>
                <a:lnTo>
                  <a:pt x="241283" y="572226"/>
                </a:lnTo>
                <a:lnTo>
                  <a:pt x="287997" y="575995"/>
                </a:lnTo>
                <a:lnTo>
                  <a:pt x="334712" y="572226"/>
                </a:lnTo>
                <a:lnTo>
                  <a:pt x="379026" y="561313"/>
                </a:lnTo>
                <a:lnTo>
                  <a:pt x="420348" y="543849"/>
                </a:lnTo>
                <a:lnTo>
                  <a:pt x="458084" y="520428"/>
                </a:lnTo>
                <a:lnTo>
                  <a:pt x="491642" y="491642"/>
                </a:lnTo>
                <a:lnTo>
                  <a:pt x="520428" y="458084"/>
                </a:lnTo>
                <a:lnTo>
                  <a:pt x="543849" y="420348"/>
                </a:lnTo>
                <a:lnTo>
                  <a:pt x="561313" y="379026"/>
                </a:lnTo>
                <a:lnTo>
                  <a:pt x="572226" y="334712"/>
                </a:lnTo>
                <a:lnTo>
                  <a:pt x="575995" y="287997"/>
                </a:lnTo>
                <a:lnTo>
                  <a:pt x="572226" y="241283"/>
                </a:lnTo>
                <a:lnTo>
                  <a:pt x="561313" y="196969"/>
                </a:lnTo>
                <a:lnTo>
                  <a:pt x="543849" y="155647"/>
                </a:lnTo>
                <a:lnTo>
                  <a:pt x="520428" y="117910"/>
                </a:lnTo>
                <a:lnTo>
                  <a:pt x="491642" y="84353"/>
                </a:lnTo>
                <a:lnTo>
                  <a:pt x="458084" y="55567"/>
                </a:lnTo>
                <a:lnTo>
                  <a:pt x="420348" y="32146"/>
                </a:lnTo>
                <a:lnTo>
                  <a:pt x="379026" y="14682"/>
                </a:lnTo>
                <a:lnTo>
                  <a:pt x="334712" y="3769"/>
                </a:lnTo>
                <a:lnTo>
                  <a:pt x="287997" y="0"/>
                </a:lnTo>
                <a:close/>
              </a:path>
            </a:pathLst>
          </a:custGeom>
          <a:solidFill>
            <a:srgbClr val="048E4C">
              <a:alpha val="100000"/>
            </a:srgbClr>
          </a:solidFill>
        </p:spPr>
        <p:txBody>
          <a:bodyPr wrap="square" lIns="0" tIns="0" rIns="0" bIns="0"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sz="1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68" name="object 10"/>
          <p:cNvSpPr txBox="1"/>
          <p:nvPr/>
        </p:nvSpPr>
        <p:spPr>
          <a:xfrm>
            <a:off x="946821" y="2295821"/>
            <a:ext cx="5501604" cy="29556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 defTabSz="914400" rtl="0" eaLnBrk="1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538480" algn="l"/>
              </a:tabLst>
              <a:defRPr/>
            </a:pPr>
            <a:r>
              <a:rPr kumimoji="0" lang="en-US" altLang="ko-KR" sz="1900" b="1" i="0" u="none" strike="noStrike" kern="1200" cap="none" spc="104" normalizeH="0" baseline="0">
                <a:solidFill>
                  <a:srgbClr val="FFFFFF"/>
                </a:solidFill>
                <a:latin typeface="KoPub돋움체 Bold"/>
                <a:cs typeface="KoPub돋움체 Bold"/>
              </a:rPr>
              <a:t>3</a:t>
            </a:r>
            <a:r>
              <a:rPr kumimoji="0" sz="1900" b="1" i="0" u="none" strike="noStrike" kern="1200" cap="none" spc="104" normalizeH="0" baseline="0">
                <a:solidFill>
                  <a:srgbClr val="FFFFFF"/>
                </a:solidFill>
                <a:latin typeface="KoPub돋움체 Bold"/>
                <a:cs typeface="KoPub돋움체 Bold"/>
              </a:rPr>
              <a:t>	</a:t>
            </a:r>
            <a:r>
              <a:rPr kumimoji="0" lang="ko-KR" altLang="en-US" sz="1900" b="1" i="0" u="none" strike="noStrike" kern="1200" cap="none" spc="-85" normalizeH="0" baseline="0">
                <a:solidFill>
                  <a:srgbClr val="000000"/>
                </a:solidFill>
                <a:latin typeface="KoPub돋움체 Bold"/>
                <a:cs typeface="KoPub돋움체 Bold"/>
              </a:rPr>
              <a:t>기업연계형 협약서 변경사항</a:t>
            </a:r>
          </a:p>
        </p:txBody>
      </p:sp>
      <p:sp>
        <p:nvSpPr>
          <p:cNvPr id="69" name="TextBox 4"/>
          <p:cNvSpPr txBox="1"/>
          <p:nvPr/>
        </p:nvSpPr>
        <p:spPr>
          <a:xfrm>
            <a:off x="1116316" y="2873918"/>
            <a:ext cx="1184924" cy="3346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1.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 기존 양식</a:t>
            </a:r>
          </a:p>
        </p:txBody>
      </p:sp>
      <p:sp>
        <p:nvSpPr>
          <p:cNvPr id="71" name="TextBox 4"/>
          <p:cNvSpPr txBox="1"/>
          <p:nvPr/>
        </p:nvSpPr>
        <p:spPr>
          <a:xfrm>
            <a:off x="1116316" y="5469798"/>
            <a:ext cx="1184924" cy="3385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l" defTabSz="914400"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2.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 변경 양식</a:t>
            </a: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6"/>
          <a:srcRect l="5260" t="5230" r="5040" b="2730"/>
          <a:stretch>
            <a:fillRect/>
          </a:stretch>
        </p:blipFill>
        <p:spPr>
          <a:xfrm>
            <a:off x="9310830" y="3124200"/>
            <a:ext cx="4524116" cy="6565900"/>
          </a:xfrm>
          <a:prstGeom prst="rect">
            <a:avLst/>
          </a:prstGeom>
        </p:spPr>
      </p:pic>
      <p:sp>
        <p:nvSpPr>
          <p:cNvPr id="73" name="TextBox 4"/>
          <p:cNvSpPr txBox="1"/>
          <p:nvPr/>
        </p:nvSpPr>
        <p:spPr>
          <a:xfrm>
            <a:off x="9008745" y="2737439"/>
            <a:ext cx="2360296" cy="3378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3.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2023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년도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1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KoPub돋움체 Bold"/>
                <a:ea typeface="KoPub돋움체 Bold"/>
              </a:rPr>
              <a:t>학기 협약서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9239250" y="5105400"/>
            <a:ext cx="4648200" cy="12192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75" name="직선 화살표 연결선 74"/>
          <p:cNvCxnSpPr>
            <a:stCxn id="74" idx="1"/>
            <a:endCxn id="65" idx="3"/>
          </p:cNvCxnSpPr>
          <p:nvPr/>
        </p:nvCxnSpPr>
        <p:spPr>
          <a:xfrm rot="5400000">
            <a:off x="7808136" y="6307914"/>
            <a:ext cx="2024027" cy="838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ject 6"/>
          <p:cNvSpPr txBox="1"/>
          <p:nvPr/>
        </p:nvSpPr>
        <p:spPr>
          <a:xfrm>
            <a:off x="14268450" y="10345455"/>
            <a:ext cx="510983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 defTabSz="914400" rtl="0" eaLnBrk="1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kumimoji="0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0</a:t>
            </a:r>
            <a:r>
              <a:rPr kumimoji="0" lang="en-US" altLang="ko-KR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6</a:t>
            </a:r>
          </a:p>
        </p:txBody>
      </p:sp>
      <p:sp>
        <p:nvSpPr>
          <p:cNvPr id="78" name="object 13"/>
          <p:cNvSpPr/>
          <p:nvPr/>
        </p:nvSpPr>
        <p:spPr>
          <a:xfrm>
            <a:off x="473565" y="10419716"/>
            <a:ext cx="13718685" cy="79620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rgbClr val="595959">
              <a:alpha val="100000"/>
            </a:srgbClr>
          </a:solidFill>
        </p:spPr>
        <p:txBody>
          <a:bodyPr wrap="square" lIns="0" tIns="0" rIns="0" bIns="0"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sz="1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20001" y="1327150"/>
            <a:ext cx="540385" cy="72390"/>
          </a:xfrm>
          <a:custGeom>
            <a:avLst/>
            <a:gdLst/>
            <a:ahLst/>
            <a:cxnLst/>
            <a:rect l="l" t="t" r="r" b="b"/>
            <a:pathLst>
              <a:path w="540385" h="72390">
                <a:moveTo>
                  <a:pt x="540004" y="0"/>
                </a:moveTo>
                <a:lnTo>
                  <a:pt x="0" y="0"/>
                </a:lnTo>
                <a:lnTo>
                  <a:pt x="0" y="71996"/>
                </a:lnTo>
                <a:lnTo>
                  <a:pt x="540004" y="71996"/>
                </a:lnTo>
                <a:lnTo>
                  <a:pt x="54000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/>
          <a:lstStyle/>
          <a:p>
            <a:pPr lvl="0">
              <a:defRPr/>
            </a:pPr>
            <a:endParaRPr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043062" y="315961"/>
            <a:ext cx="3315975" cy="1858051"/>
          </a:xfrm>
          <a:prstGeom prst="rect">
            <a:avLst/>
          </a:prstGeom>
        </p:spPr>
      </p:pic>
      <p:sp>
        <p:nvSpPr>
          <p:cNvPr id="44" name="object 8"/>
          <p:cNvSpPr txBox="1"/>
          <p:nvPr/>
        </p:nvSpPr>
        <p:spPr>
          <a:xfrm>
            <a:off x="1543698" y="832123"/>
            <a:ext cx="6265588" cy="62837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latinLnBrk="0">
              <a:spcBef>
                <a:spcPts val="100"/>
              </a:spcBef>
              <a:defRPr/>
            </a:pPr>
            <a:r>
              <a:rPr lang="ko-KR" altLang="en-US" sz="4000" b="1" kern="0" spc="-100">
                <a:solidFill>
                  <a:sysClr val="windowText" lastClr="000000"/>
                </a:solidFill>
                <a:latin typeface="+mj-ea"/>
                <a:cs typeface="KoPub돋움체 Bold"/>
              </a:rPr>
              <a:t>지원금 운영 및 사용 지침</a:t>
            </a:r>
            <a:endParaRPr lang="ko-KR" altLang="en-US" sz="4000" b="1" kern="0">
              <a:solidFill>
                <a:sysClr val="windowText" lastClr="000000"/>
              </a:solidFill>
              <a:latin typeface="+mj-ea"/>
              <a:cs typeface="KoPub돋움체 Bold"/>
            </a:endParaRPr>
          </a:p>
        </p:txBody>
      </p:sp>
      <p:grpSp>
        <p:nvGrpSpPr>
          <p:cNvPr id="102" name="그룹 101"/>
          <p:cNvGrpSpPr/>
          <p:nvPr/>
        </p:nvGrpSpPr>
        <p:grpSpPr>
          <a:xfrm>
            <a:off x="729527" y="2160270"/>
            <a:ext cx="5718898" cy="576580"/>
            <a:chOff x="720002" y="1588999"/>
            <a:chExt cx="5718898" cy="576580"/>
          </a:xfrm>
        </p:grpSpPr>
        <p:sp>
          <p:nvSpPr>
            <p:cNvPr id="67" name="object 9"/>
            <p:cNvSpPr/>
            <p:nvPr/>
          </p:nvSpPr>
          <p:spPr>
            <a:xfrm>
              <a:off x="720002" y="1588999"/>
              <a:ext cx="576580" cy="576580"/>
            </a:xfrm>
            <a:custGeom>
              <a:avLst/>
              <a:gdLst/>
              <a:ahLst/>
              <a:cxnLst/>
              <a:rect l="l" t="t" r="r" b="b"/>
              <a:pathLst>
                <a:path w="576580" h="576580">
                  <a:moveTo>
                    <a:pt x="287997" y="0"/>
                  </a:moveTo>
                  <a:lnTo>
                    <a:pt x="241283" y="3769"/>
                  </a:lnTo>
                  <a:lnTo>
                    <a:pt x="196969" y="14682"/>
                  </a:lnTo>
                  <a:lnTo>
                    <a:pt x="155647" y="32146"/>
                  </a:lnTo>
                  <a:lnTo>
                    <a:pt x="117910" y="55567"/>
                  </a:lnTo>
                  <a:lnTo>
                    <a:pt x="84353" y="84353"/>
                  </a:lnTo>
                  <a:lnTo>
                    <a:pt x="55567" y="117910"/>
                  </a:lnTo>
                  <a:lnTo>
                    <a:pt x="32146" y="155647"/>
                  </a:lnTo>
                  <a:lnTo>
                    <a:pt x="14682" y="196969"/>
                  </a:lnTo>
                  <a:lnTo>
                    <a:pt x="3769" y="241283"/>
                  </a:lnTo>
                  <a:lnTo>
                    <a:pt x="0" y="287997"/>
                  </a:lnTo>
                  <a:lnTo>
                    <a:pt x="3769" y="334712"/>
                  </a:lnTo>
                  <a:lnTo>
                    <a:pt x="14682" y="379026"/>
                  </a:lnTo>
                  <a:lnTo>
                    <a:pt x="32146" y="420348"/>
                  </a:lnTo>
                  <a:lnTo>
                    <a:pt x="55567" y="458084"/>
                  </a:lnTo>
                  <a:lnTo>
                    <a:pt x="84353" y="491642"/>
                  </a:lnTo>
                  <a:lnTo>
                    <a:pt x="117910" y="520428"/>
                  </a:lnTo>
                  <a:lnTo>
                    <a:pt x="155647" y="543849"/>
                  </a:lnTo>
                  <a:lnTo>
                    <a:pt x="196969" y="561313"/>
                  </a:lnTo>
                  <a:lnTo>
                    <a:pt x="241283" y="572226"/>
                  </a:lnTo>
                  <a:lnTo>
                    <a:pt x="287997" y="575995"/>
                  </a:lnTo>
                  <a:lnTo>
                    <a:pt x="334712" y="572226"/>
                  </a:lnTo>
                  <a:lnTo>
                    <a:pt x="379026" y="561313"/>
                  </a:lnTo>
                  <a:lnTo>
                    <a:pt x="420348" y="543849"/>
                  </a:lnTo>
                  <a:lnTo>
                    <a:pt x="458084" y="520428"/>
                  </a:lnTo>
                  <a:lnTo>
                    <a:pt x="491642" y="491642"/>
                  </a:lnTo>
                  <a:lnTo>
                    <a:pt x="520428" y="458084"/>
                  </a:lnTo>
                  <a:lnTo>
                    <a:pt x="543849" y="420348"/>
                  </a:lnTo>
                  <a:lnTo>
                    <a:pt x="561313" y="379026"/>
                  </a:lnTo>
                  <a:lnTo>
                    <a:pt x="572226" y="334712"/>
                  </a:lnTo>
                  <a:lnTo>
                    <a:pt x="575995" y="287997"/>
                  </a:lnTo>
                  <a:lnTo>
                    <a:pt x="572226" y="241283"/>
                  </a:lnTo>
                  <a:lnTo>
                    <a:pt x="561313" y="196969"/>
                  </a:lnTo>
                  <a:lnTo>
                    <a:pt x="543849" y="155647"/>
                  </a:lnTo>
                  <a:lnTo>
                    <a:pt x="520428" y="117910"/>
                  </a:lnTo>
                  <a:lnTo>
                    <a:pt x="491642" y="84353"/>
                  </a:lnTo>
                  <a:lnTo>
                    <a:pt x="458084" y="55567"/>
                  </a:lnTo>
                  <a:lnTo>
                    <a:pt x="420348" y="32146"/>
                  </a:lnTo>
                  <a:lnTo>
                    <a:pt x="379026" y="14682"/>
                  </a:lnTo>
                  <a:lnTo>
                    <a:pt x="334712" y="3769"/>
                  </a:lnTo>
                  <a:lnTo>
                    <a:pt x="287997" y="0"/>
                  </a:lnTo>
                  <a:close/>
                </a:path>
              </a:pathLst>
            </a:custGeom>
            <a:solidFill>
              <a:srgbClr val="048E4C">
                <a:alpha val="100000"/>
              </a:srgbClr>
            </a:solidFill>
          </p:spPr>
          <p:txBody>
            <a:bodyPr wrap="square" lIns="0" tIns="0" rIns="0" bIns="0"/>
            <a:lstStyle/>
            <a:p>
              <a:pPr marL="0" lv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sz="1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68" name="object 10"/>
            <p:cNvSpPr txBox="1"/>
            <p:nvPr/>
          </p:nvSpPr>
          <p:spPr>
            <a:xfrm>
              <a:off x="937296" y="1728406"/>
              <a:ext cx="5501604" cy="295568"/>
            </a:xfrm>
            <a:prstGeom prst="rect">
              <a:avLst/>
            </a:prstGeom>
          </p:spPr>
          <p:txBody>
            <a:bodyPr vert="horz" wrap="square" lIns="0" tIns="12700" rIns="0" bIns="0">
              <a:spAutoFit/>
            </a:bodyPr>
            <a:lstStyle/>
            <a:p>
              <a:pPr marL="12700" indent="0" algn="l" defTabSz="914400" rtl="0" eaLnBrk="1" latinLnBrk="1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>
                  <a:tab pos="538480" algn="l"/>
                </a:tabLst>
                <a:defRPr/>
              </a:pPr>
              <a:r>
                <a:rPr kumimoji="0" lang="en-US" altLang="ko-KR" sz="1900" b="1" i="0" u="none" strike="noStrike" kern="1200" cap="none" spc="104" normalizeH="0" baseline="0">
                  <a:solidFill>
                    <a:srgbClr val="FFFFFF"/>
                  </a:solidFill>
                  <a:latin typeface="KoPub돋움체 Bold"/>
                  <a:cs typeface="KoPub돋움체 Bold"/>
                </a:rPr>
                <a:t>4</a:t>
              </a:r>
              <a:r>
                <a:rPr kumimoji="0" sz="1900" b="1" i="0" u="none" strike="noStrike" kern="1200" cap="none" spc="104" normalizeH="0" baseline="0">
                  <a:solidFill>
                    <a:srgbClr val="FFFFFF"/>
                  </a:solidFill>
                  <a:latin typeface="KoPub돋움체 Bold"/>
                  <a:cs typeface="KoPub돋움체 Bold"/>
                </a:rPr>
                <a:t>	</a:t>
              </a:r>
              <a:r>
                <a:rPr kumimoji="0" lang="ko-KR" altLang="en-US" sz="1900" b="1" i="0" u="none" strike="noStrike" kern="1200" cap="none" spc="-85" normalizeH="0" baseline="0">
                  <a:solidFill>
                    <a:srgbClr val="000000"/>
                  </a:solidFill>
                  <a:latin typeface="KoPub돋움체 Bold"/>
                  <a:cs typeface="KoPub돋움체 Bold"/>
                </a:rPr>
                <a:t>기업연계형 행정절차</a:t>
              </a:r>
            </a:p>
          </p:txBody>
        </p:sp>
      </p:grpSp>
      <p:graphicFrame>
        <p:nvGraphicFramePr>
          <p:cNvPr id="85" name="표 17"/>
          <p:cNvGraphicFramePr>
            <a:graphicFrameLocks noGrp="1"/>
          </p:cNvGraphicFramePr>
          <p:nvPr/>
        </p:nvGraphicFramePr>
        <p:xfrm>
          <a:off x="1512368" y="2834819"/>
          <a:ext cx="13070407" cy="4038928"/>
        </p:xfrm>
        <a:graphic>
          <a:graphicData uri="http://schemas.openxmlformats.org/drawingml/2006/table">
            <a:tbl>
              <a:tblPr firstRow="1" bandRow="1"/>
              <a:tblGrid>
                <a:gridCol w="49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7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150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NO.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교수</a:t>
                      </a:r>
                      <a:r>
                        <a:rPr lang="en-US" altLang="ko-KR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산업체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캡스톤 담당자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6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48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강의계획서 내 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‘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기업연계형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’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과 관련 내용 작성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(23.7.24~28)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-</a:t>
                      </a:r>
                      <a:endParaRPr lang="en-US" altLang="ko-KR" sz="140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11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협약서 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/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참여기업 현황 양식 다운로드 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아래 사진 예시 참조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/>
                      </a:r>
                      <a:b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다운로드 링크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: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kumimoji="0" lang="en-US" altLang="en-US" sz="1400" i="0" u="none" strike="noStrike" kern="1200" cap="none" spc="0" normalizeH="0" baseline="0">
                          <a:solidFill>
                            <a:schemeClr val="dk1"/>
                          </a:solidFill>
                          <a:latin typeface="맑은 고딕"/>
                          <a:hlinkClick r:id="rId4"/>
                        </a:rPr>
                        <a:t>https://linc.hanseo.ac.kr/comu/view.html?idx=121&amp;page=1&amp;cat=notice&amp;catSub=1&amp;serClue=&amp;serTxt=&amp;perPage=10</a:t>
                      </a:r>
                      <a:endParaRPr kumimoji="0" lang="en-US" altLang="en-US" sz="1400" i="0" u="none" strike="noStrike" kern="1200" cap="none" spc="0" normalizeH="0" baseline="0">
                        <a:solidFill>
                          <a:schemeClr val="dk1"/>
                        </a:solidFill>
                        <a:latin typeface="맑은 고딕"/>
                      </a:endParaRP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-</a:t>
                      </a:r>
                      <a:endParaRPr lang="en-US" altLang="ko-KR" sz="1400">
                        <a:solidFill>
                          <a:srgbClr val="FF0000"/>
                        </a:solidFill>
                        <a:effectLst/>
                        <a:latin typeface="맑은 고딕"/>
                      </a:endParaRP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48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협약서 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부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대학용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,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산업체용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에 산업체 대표 직인 날인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-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912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4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캡스톤담당자에게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 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협약서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/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참여기업 현황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/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사업자 등록증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/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FF0000"/>
                          </a:solidFill>
                          <a:latin typeface="맑은 고딕"/>
                        </a:rPr>
                        <a:t>업체에서 협약서 받을 주소를</a:t>
                      </a:r>
                      <a:endParaRPr kumimoji="0" lang="ko-KR" altLang="en-US" sz="1400" i="0" u="none" strike="noStrike" kern="1200" cap="none" spc="0" normalizeH="0" baseline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등기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or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직접 송부</a:t>
                      </a:r>
                      <a:b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보내실 곳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: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충남 서산시 해미면 한서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로 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46,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산학협력관 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층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링크사업단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임병구 </a:t>
                      </a: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(041-660-1597)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48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u="none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LINC 3.0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사업단장 직인 날인 후 산업체용 협약서를 산업체에게 발송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448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6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u="none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대학용 협약서 스캔본을 교수에게 전송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11">
                <a:tc>
                  <a:txBody>
                    <a:bodyPr/>
                    <a:lstStyle/>
                    <a:p>
                      <a:pPr marL="0" marR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7</a:t>
                      </a:r>
                    </a:p>
                  </a:txBody>
                  <a:tcPr marL="9355" marR="9355" marT="9355" marB="935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교수가 학생에게 스캔본 제공</a:t>
                      </a:r>
                      <a:b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</a:br>
                      <a:r>
                        <a:rPr kumimoji="0" lang="en-US" altLang="ko-KR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  <a:r>
                        <a:rPr kumimoji="0" lang="ko-KR" altLang="en-US" sz="1400" i="0" u="none" strike="noStrike" kern="1200" cap="none" spc="0" normalizeH="0" baseline="0">
                          <a:solidFill>
                            <a:srgbClr val="000000"/>
                          </a:solidFill>
                          <a:latin typeface="맑은 고딕"/>
                        </a:rPr>
                        <a:t> 학생들이 캡스톤 과제신청서 작성시 첨부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0160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-</a:t>
                      </a:r>
                    </a:p>
                  </a:txBody>
                  <a:tcPr marL="9355" marR="9355" marT="9355" marB="935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6" name="그림 95"/>
          <p:cNvPicPr>
            <a:picLocks noChangeAspect="1"/>
          </p:cNvPicPr>
          <p:nvPr/>
        </p:nvPicPr>
        <p:blipFill rotWithShape="1">
          <a:blip r:embed="rId5"/>
          <a:srcRect l="3460" t="4090" r="4830" b="3700"/>
          <a:stretch>
            <a:fillRect/>
          </a:stretch>
        </p:blipFill>
        <p:spPr>
          <a:xfrm>
            <a:off x="9163050" y="6946900"/>
            <a:ext cx="2421466" cy="3441031"/>
          </a:xfrm>
          <a:prstGeom prst="rect">
            <a:avLst/>
          </a:prstGeom>
        </p:spPr>
      </p:pic>
      <p:grpSp>
        <p:nvGrpSpPr>
          <p:cNvPr id="101" name="그룹 100"/>
          <p:cNvGrpSpPr/>
          <p:nvPr/>
        </p:nvGrpSpPr>
        <p:grpSpPr>
          <a:xfrm>
            <a:off x="3371851" y="6946902"/>
            <a:ext cx="5181600" cy="3355920"/>
            <a:chOff x="2609851" y="6565903"/>
            <a:chExt cx="5943599" cy="3962400"/>
          </a:xfrm>
        </p:grpSpPr>
        <p:grpSp>
          <p:nvGrpSpPr>
            <p:cNvPr id="94" name="그룹 93"/>
            <p:cNvGrpSpPr/>
            <p:nvPr/>
          </p:nvGrpSpPr>
          <p:grpSpPr>
            <a:xfrm>
              <a:off x="2609851" y="6565903"/>
              <a:ext cx="5943598" cy="3962400"/>
              <a:chOff x="1466850" y="6413500"/>
              <a:chExt cx="5943599" cy="3962400"/>
            </a:xfrm>
          </p:grpSpPr>
          <p:grpSp>
            <p:nvGrpSpPr>
              <p:cNvPr id="91" name="그룹 90"/>
              <p:cNvGrpSpPr/>
              <p:nvPr/>
            </p:nvGrpSpPr>
            <p:grpSpPr>
              <a:xfrm>
                <a:off x="1466850" y="6413504"/>
                <a:ext cx="5943598" cy="3962396"/>
                <a:chOff x="1466849" y="546110"/>
                <a:chExt cx="12801597" cy="9829790"/>
              </a:xfrm>
            </p:grpSpPr>
            <p:grpSp>
              <p:nvGrpSpPr>
                <p:cNvPr id="83" name="그룹 82"/>
                <p:cNvGrpSpPr/>
                <p:nvPr/>
              </p:nvGrpSpPr>
              <p:grpSpPr>
                <a:xfrm>
                  <a:off x="1466849" y="546110"/>
                  <a:ext cx="12801597" cy="9753599"/>
                  <a:chOff x="3960440" y="4026942"/>
                  <a:chExt cx="8195420" cy="5891757"/>
                </a:xfrm>
              </p:grpSpPr>
              <p:pic>
                <p:nvPicPr>
                  <p:cNvPr id="78" name="그림 77"/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5260" t="5230" r="5040" b="2730"/>
                  <a:stretch>
                    <a:fillRect/>
                  </a:stretch>
                </p:blipFill>
                <p:spPr>
                  <a:xfrm>
                    <a:off x="3960440" y="4026944"/>
                    <a:ext cx="4059610" cy="5891756"/>
                  </a:xfrm>
                  <a:prstGeom prst="rect">
                    <a:avLst/>
                  </a:prstGeom>
                </p:spPr>
              </p:pic>
              <p:grpSp>
                <p:nvGrpSpPr>
                  <p:cNvPr id="82" name="그룹 81"/>
                  <p:cNvGrpSpPr/>
                  <p:nvPr/>
                </p:nvGrpSpPr>
                <p:grpSpPr>
                  <a:xfrm>
                    <a:off x="8096251" y="4026942"/>
                    <a:ext cx="4059608" cy="5891756"/>
                    <a:chOff x="8096250" y="4026944"/>
                    <a:chExt cx="4059610" cy="5891756"/>
                  </a:xfrm>
                </p:grpSpPr>
                <p:pic>
                  <p:nvPicPr>
                    <p:cNvPr id="79" name="그림 78"/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5260" t="5230" r="5040" b="2730"/>
                    <a:stretch>
                      <a:fillRect/>
                    </a:stretch>
                  </p:blipFill>
                  <p:spPr>
                    <a:xfrm>
                      <a:off x="8096250" y="4026944"/>
                      <a:ext cx="4059610" cy="589175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1" name="그림 80"/>
                    <p:cNvPicPr>
                      <a:picLocks noChangeAspect="1"/>
                    </p:cNvPicPr>
                    <p:nvPr/>
                  </p:nvPicPr>
                  <p:blipFill rotWithShape="1">
                    <a:blip r:embed="rId7"/>
                    <a:stretch>
                      <a:fillRect/>
                    </a:stretch>
                  </p:blipFill>
                  <p:spPr>
                    <a:xfrm>
                      <a:off x="10573483" y="4156075"/>
                      <a:ext cx="504092" cy="175532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7" name="그림 86"/>
                <p:cNvPicPr>
                  <a:picLocks noChangeAspect="1"/>
                </p:cNvPicPr>
                <p:nvPr/>
              </p:nvPicPr>
              <p:blipFill rotWithShape="1">
                <a:blip r:embed="rId8"/>
                <a:srcRect b="6670"/>
                <a:stretch>
                  <a:fillRect/>
                </a:stretch>
              </p:blipFill>
              <p:spPr>
                <a:xfrm>
                  <a:off x="8553450" y="9042400"/>
                  <a:ext cx="2407103" cy="1104900"/>
                </a:xfrm>
                <a:prstGeom prst="rect">
                  <a:avLst/>
                </a:prstGeom>
              </p:spPr>
            </p:pic>
            <p:pic>
              <p:nvPicPr>
                <p:cNvPr id="88" name="그림 87"/>
                <p:cNvPicPr>
                  <a:picLocks noChangeAspect="1"/>
                </p:cNvPicPr>
                <p:nvPr/>
              </p:nvPicPr>
              <p:blipFill rotWithShape="1">
                <a:blip r:embed="rId9"/>
                <a:stretch>
                  <a:fillRect/>
                </a:stretch>
              </p:blipFill>
              <p:spPr>
                <a:xfrm>
                  <a:off x="11249026" y="9004301"/>
                  <a:ext cx="2333625" cy="1308448"/>
                </a:xfrm>
                <a:prstGeom prst="rect">
                  <a:avLst/>
                </a:prstGeom>
              </p:spPr>
            </p:pic>
            <p:pic>
              <p:nvPicPr>
                <p:cNvPr id="90" name="그림 89"/>
                <p:cNvPicPr>
                  <a:picLocks noChangeAspect="1"/>
                </p:cNvPicPr>
                <p:nvPr/>
              </p:nvPicPr>
              <p:blipFill rotWithShape="1">
                <a:blip r:embed="rId10"/>
                <a:stretch>
                  <a:fillRect/>
                </a:stretch>
              </p:blipFill>
              <p:spPr>
                <a:xfrm>
                  <a:off x="9925050" y="10147300"/>
                  <a:ext cx="990600" cy="228600"/>
                </a:xfrm>
                <a:prstGeom prst="rect">
                  <a:avLst/>
                </a:prstGeom>
              </p:spPr>
            </p:pic>
          </p:grpSp>
          <p:sp>
            <p:nvSpPr>
              <p:cNvPr id="92" name="직사각형 91"/>
              <p:cNvSpPr/>
              <p:nvPr/>
            </p:nvSpPr>
            <p:spPr>
              <a:xfrm>
                <a:off x="3219450" y="6413500"/>
                <a:ext cx="381000" cy="3048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6219825" y="6413500"/>
                <a:ext cx="457200" cy="3048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98" name="직사각형 97"/>
            <p:cNvSpPr/>
            <p:nvPr/>
          </p:nvSpPr>
          <p:spPr>
            <a:xfrm>
              <a:off x="5886450" y="9918702"/>
              <a:ext cx="2362200" cy="609600"/>
            </a:xfrm>
            <a:prstGeom prst="rect">
              <a:avLst/>
            </a:prstGeom>
            <a:noFill/>
            <a:ln w="38100" cap="flat" cmpd="sng" algn="ctr">
              <a:solidFill>
                <a:srgbClr val="00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2914650" y="9918702"/>
              <a:ext cx="2362200" cy="609600"/>
            </a:xfrm>
            <a:prstGeom prst="rect">
              <a:avLst/>
            </a:prstGeom>
            <a:noFill/>
            <a:ln w="38100" cap="flat" cmpd="sng" algn="ctr">
              <a:solidFill>
                <a:srgbClr val="0000FF">
                  <a:alpha val="100000"/>
                </a:srgbClr>
              </a:solidFill>
              <a:prstDash val="solid"/>
            </a:ln>
          </p:spPr>
          <p:txBody>
            <a:bodyPr anchor="ctr"/>
            <a:lstStyle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endParaRPr>
            </a:p>
          </p:txBody>
        </p:sp>
      </p:grpSp>
      <p:sp>
        <p:nvSpPr>
          <p:cNvPr id="103" name="object 8"/>
          <p:cNvSpPr txBox="1"/>
          <p:nvPr/>
        </p:nvSpPr>
        <p:spPr>
          <a:xfrm>
            <a:off x="801463" y="622300"/>
            <a:ext cx="5999388" cy="80803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 defTabSz="914400" rtl="0" eaLnBrk="1" latinLnBrk="1" hangingPunct="1">
              <a:lnSpc>
                <a:spcPts val="6340"/>
              </a:lnSpc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kumimoji="0" sz="6000" b="0" i="1" u="none" strike="noStrike" kern="1200" cap="none" spc="-5" normalizeH="0" baseline="0">
                <a:solidFill>
                  <a:srgbClr val="414042"/>
                </a:solidFill>
                <a:latin typeface="Arial"/>
                <a:ea typeface="+mj-ea"/>
                <a:cs typeface="Arial"/>
              </a:rPr>
              <a:t>3</a:t>
            </a:r>
            <a:endParaRPr kumimoji="0" sz="6000" b="0" i="0" u="none" strike="noStrike" kern="1200" cap="none" spc="0" normalizeH="0" baseline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4" name="object 6"/>
          <p:cNvSpPr txBox="1"/>
          <p:nvPr/>
        </p:nvSpPr>
        <p:spPr>
          <a:xfrm>
            <a:off x="14268450" y="10345455"/>
            <a:ext cx="510983" cy="2590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indent="0" algn="l" defTabSz="914400" rtl="0" eaLnBrk="1" latinLnBrk="1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kumimoji="0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0</a:t>
            </a:r>
            <a:r>
              <a:rPr kumimoji="0" lang="en-US" altLang="ko-KR" sz="1600" b="1" i="0" u="none" strike="noStrike" kern="1200" cap="none" spc="-35" normalizeH="0" baseline="0">
                <a:solidFill>
                  <a:srgbClr val="414042"/>
                </a:solidFill>
                <a:latin typeface="Tw Cen MT"/>
                <a:cs typeface="Tw Cen MT"/>
              </a:rPr>
              <a:t>7</a:t>
            </a:r>
          </a:p>
        </p:txBody>
      </p:sp>
      <p:sp>
        <p:nvSpPr>
          <p:cNvPr id="105" name="object 13"/>
          <p:cNvSpPr/>
          <p:nvPr/>
        </p:nvSpPr>
        <p:spPr>
          <a:xfrm>
            <a:off x="473565" y="10419716"/>
            <a:ext cx="13718685" cy="79620"/>
          </a:xfrm>
          <a:custGeom>
            <a:avLst/>
            <a:gdLst/>
            <a:ahLst/>
            <a:cxnLst/>
            <a:rect l="l" t="t" r="r" b="b"/>
            <a:pathLst>
              <a:path w="5760085" h="108585">
                <a:moveTo>
                  <a:pt x="5759996" y="0"/>
                </a:moveTo>
                <a:lnTo>
                  <a:pt x="0" y="0"/>
                </a:lnTo>
                <a:lnTo>
                  <a:pt x="0" y="108000"/>
                </a:lnTo>
                <a:lnTo>
                  <a:pt x="5759996" y="108000"/>
                </a:lnTo>
                <a:lnTo>
                  <a:pt x="5759996" y="0"/>
                </a:lnTo>
                <a:close/>
              </a:path>
            </a:pathLst>
          </a:custGeom>
          <a:solidFill>
            <a:srgbClr val="595959">
              <a:alpha val="100000"/>
            </a:srgbClr>
          </a:solidFill>
        </p:spPr>
        <p:txBody>
          <a:bodyPr wrap="square" lIns="0" tIns="0" rIns="0" bIns="0"/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sz="1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07" name="TextBox 27"/>
          <p:cNvSpPr txBox="1"/>
          <p:nvPr/>
        </p:nvSpPr>
        <p:spPr>
          <a:xfrm>
            <a:off x="1085850" y="9218930"/>
            <a:ext cx="2209800" cy="856615"/>
          </a:xfrm>
          <a:prstGeom prst="rect">
            <a:avLst/>
          </a:prstGeom>
          <a:solidFill>
            <a:srgbClr val="DCE6F2">
              <a:alpha val="10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산학연계 교육 협약서</a:t>
            </a:r>
            <a:r>
              <a:rPr sz="1400" b="0" i="0" u="none" strike="noStrike"/>
              <a:t>▸</a:t>
            </a:r>
            <a:r>
              <a:rPr lang="ko-KR" altLang="en-US" sz="1400" b="0" i="0" u="none" strike="noStrike"/>
              <a:t/>
            </a:r>
            <a:br>
              <a:rPr lang="ko-KR" altLang="en-US" sz="1400" b="0" i="0" u="none" strike="noStrike"/>
            </a:br>
            <a:r>
              <a:rPr kumimoji="0" lang="en-US" altLang="ko-KR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kumimoji="0" lang="ko-KR" altLang="en-US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대학</a:t>
            </a:r>
            <a:r>
              <a:rPr kumimoji="0" lang="en-US" altLang="ko-KR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  <a:r>
              <a:rPr kumimoji="0" lang="ko-KR" altLang="en-US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kumimoji="0" lang="ko-KR" altLang="en-US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산업체</a:t>
            </a:r>
            <a:r>
              <a:rPr kumimoji="0" lang="en-US" altLang="ko-KR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</a:p>
        </p:txBody>
      </p:sp>
      <p:sp>
        <p:nvSpPr>
          <p:cNvPr id="108" name="TextBox 27"/>
          <p:cNvSpPr txBox="1"/>
          <p:nvPr/>
        </p:nvSpPr>
        <p:spPr>
          <a:xfrm>
            <a:off x="11677650" y="9599930"/>
            <a:ext cx="1600200" cy="471170"/>
          </a:xfrm>
          <a:prstGeom prst="rect">
            <a:avLst/>
          </a:prstGeom>
          <a:solidFill>
            <a:srgbClr val="DCE6F2">
              <a:alpha val="10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 i="0" u="none" strike="noStrike"/>
              <a:t>◂</a:t>
            </a:r>
            <a:r>
              <a:rPr kumimoji="0" lang="ko-KR" altLang="en-US" sz="1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참여기업 현황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object 653"/>
          <p:cNvSpPr txBox="1"/>
          <p:nvPr/>
        </p:nvSpPr>
        <p:spPr>
          <a:xfrm>
            <a:off x="5081061" y="10147632"/>
            <a:ext cx="4963578" cy="22826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25"/>
              </a:spcBef>
              <a:defRPr/>
            </a:pPr>
            <a:r>
              <a:rPr lang="ko-KR" altLang="en-US" sz="1400" dirty="0" err="1">
                <a:latin typeface="휴먼모음T"/>
                <a:cs typeface="휴먼모음T"/>
              </a:rPr>
              <a:t>한서대학교</a:t>
            </a:r>
            <a:r>
              <a:rPr lang="ko-KR" altLang="en-US" sz="1400" dirty="0">
                <a:latin typeface="휴먼모음T"/>
                <a:cs typeface="휴먼모음T"/>
              </a:rPr>
              <a:t> </a:t>
            </a:r>
            <a:r>
              <a:rPr lang="ko-KR" altLang="en-US" sz="1400" dirty="0" err="1">
                <a:latin typeface="휴먼모음T"/>
                <a:cs typeface="휴먼모음T"/>
              </a:rPr>
              <a:t>심운관</a:t>
            </a:r>
            <a:r>
              <a:rPr lang="ko-KR" altLang="en-US" sz="1400" dirty="0">
                <a:latin typeface="휴먼모음T"/>
                <a:cs typeface="휴먼모음T"/>
              </a:rPr>
              <a:t> </a:t>
            </a:r>
            <a:r>
              <a:rPr lang="en-US" altLang="ko-KR" sz="1400" dirty="0">
                <a:latin typeface="휴먼모음T"/>
                <a:cs typeface="휴먼모음T"/>
              </a:rPr>
              <a:t>3</a:t>
            </a:r>
            <a:r>
              <a:rPr lang="ko-KR" altLang="en-US" sz="1400" dirty="0">
                <a:latin typeface="휴먼모음T"/>
                <a:cs typeface="휴먼모음T"/>
              </a:rPr>
              <a:t>층 </a:t>
            </a:r>
            <a:r>
              <a:rPr lang="en-US" altLang="ko-KR" sz="1400" dirty="0">
                <a:latin typeface="휴먼모음T"/>
                <a:cs typeface="휴먼모음T"/>
              </a:rPr>
              <a:t>LINC3.0</a:t>
            </a:r>
            <a:r>
              <a:rPr lang="ko-KR" altLang="en-US" sz="1400" dirty="0">
                <a:latin typeface="KoPub돋움체 Light"/>
                <a:ea typeface="KoPub돋움체 Light"/>
                <a:cs typeface="휴먼모음T"/>
              </a:rPr>
              <a:t>사업단</a:t>
            </a:r>
            <a:r>
              <a:rPr lang="en-US" altLang="ko-KR" sz="1400" dirty="0">
                <a:latin typeface="휴먼모음T"/>
                <a:cs typeface="휴먼모음T"/>
              </a:rPr>
              <a:t>(041-660-1597)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076950" y="9234857"/>
            <a:ext cx="2971800" cy="855565"/>
            <a:chOff x="6267450" y="9234857"/>
            <a:chExt cx="2971800" cy="855565"/>
          </a:xfrm>
        </p:grpSpPr>
        <p:sp>
          <p:nvSpPr>
            <p:cNvPr id="740" name="object 5"/>
            <p:cNvSpPr txBox="1"/>
            <p:nvPr/>
          </p:nvSpPr>
          <p:spPr>
            <a:xfrm>
              <a:off x="8210486" y="9564607"/>
              <a:ext cx="1028764" cy="212879"/>
            </a:xfrm>
            <a:prstGeom prst="rect">
              <a:avLst/>
            </a:prstGeom>
          </p:spPr>
          <p:txBody>
            <a:bodyPr vert="horz" wrap="square" lIns="0" tIns="12700" rIns="0" bIns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defRPr/>
              </a:pPr>
              <a:r>
                <a:rPr lang="ko-KR" altLang="en-US" sz="1300" spc="-75" dirty="0">
                  <a:solidFill>
                    <a:srgbClr val="1E398D"/>
                  </a:solidFill>
                  <a:latin typeface="한컴 고딕"/>
                  <a:cs typeface="한컴 고딕"/>
                </a:rPr>
                <a:t>교육지원센터</a:t>
              </a:r>
              <a:endParaRPr sz="1300" dirty="0">
                <a:latin typeface="한컴 고딕"/>
                <a:cs typeface="한컴 고딕"/>
              </a:endParaRPr>
            </a:p>
          </p:txBody>
        </p:sp>
        <p:sp>
          <p:nvSpPr>
            <p:cNvPr id="741" name="object 7"/>
            <p:cNvSpPr/>
            <p:nvPr/>
          </p:nvSpPr>
          <p:spPr>
            <a:xfrm>
              <a:off x="8091611" y="9570408"/>
              <a:ext cx="13970" cy="225614"/>
            </a:xfrm>
            <a:custGeom>
              <a:avLst/>
              <a:gdLst/>
              <a:ahLst/>
              <a:cxnLst/>
              <a:rect l="l" t="t" r="r" b="b"/>
              <a:pathLst>
                <a:path w="12700" h="205104">
                  <a:moveTo>
                    <a:pt x="12191" y="0"/>
                  </a:moveTo>
                  <a:lnTo>
                    <a:pt x="0" y="0"/>
                  </a:lnTo>
                  <a:lnTo>
                    <a:pt x="0" y="204660"/>
                  </a:lnTo>
                  <a:lnTo>
                    <a:pt x="12191" y="204660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1E398D"/>
            </a:solidFill>
          </p:spPr>
          <p:txBody>
            <a:bodyPr wrap="square" lIns="0" tIns="0" rIns="0" bIns="0"/>
            <a:lstStyle/>
            <a:p>
              <a:pPr lvl="0">
                <a:defRPr/>
              </a:pPr>
              <a:endParaRPr/>
            </a:p>
          </p:txBody>
        </p:sp>
        <p:pic>
          <p:nvPicPr>
            <p:cNvPr id="742" name="그림 741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267450" y="9234857"/>
              <a:ext cx="1725879" cy="855565"/>
            </a:xfrm>
            <a:prstGeom prst="rect">
              <a:avLst/>
            </a:prstGeom>
          </p:spPr>
        </p:pic>
      </p:grp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76850" y="3517900"/>
            <a:ext cx="5179946" cy="2484647"/>
          </a:xfrm>
          <a:prstGeom prst="rect">
            <a:avLst/>
          </a:prstGeom>
        </p:spPr>
      </p:pic>
      <p:sp>
        <p:nvSpPr>
          <p:cNvPr id="743" name="직사각형 3"/>
          <p:cNvSpPr/>
          <p:nvPr/>
        </p:nvSpPr>
        <p:spPr>
          <a:xfrm>
            <a:off x="4667250" y="1471012"/>
            <a:ext cx="5334000" cy="12192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72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감사합니다</a:t>
            </a:r>
            <a:r>
              <a:rPr kumimoji="0" lang="en-US" altLang="ko-KR" sz="72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3938" y="5880100"/>
            <a:ext cx="9660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+mn-ea"/>
              </a:rPr>
              <a:t>본 자료 링크</a:t>
            </a:r>
            <a:r>
              <a:rPr lang="en-US" altLang="ko-KR" sz="1400" dirty="0" smtClean="0">
                <a:latin typeface="+mn-ea"/>
              </a:rPr>
              <a:t>: </a:t>
            </a:r>
            <a:r>
              <a:rPr lang="ko-KR" altLang="en-US" sz="1400" dirty="0"/>
              <a:t>https://linc.hanseo.ac.kr/comu/view.html?idx=122&amp;page=&amp;cat=notice&amp;catSub=1&amp;serClue=&amp;serTxt=&amp;</a:t>
            </a:r>
            <a:r>
              <a:rPr lang="ko-KR" altLang="en-US" sz="1400" dirty="0" smtClean="0"/>
              <a:t>perPage=10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007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911</Words>
  <Application>Microsoft Office PowerPoint</Application>
  <PresentationFormat>사용자 지정</PresentationFormat>
  <Paragraphs>191</Paragraphs>
  <Slides>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0" baseType="lpstr">
      <vt:lpstr>HY견고딕</vt:lpstr>
      <vt:lpstr>KoPub돋움체 Bold</vt:lpstr>
      <vt:lpstr>KoPub돋움체 Light</vt:lpstr>
      <vt:lpstr>돋움</vt:lpstr>
      <vt:lpstr>맑은 고딕</vt:lpstr>
      <vt:lpstr>한컴 고딕</vt:lpstr>
      <vt:lpstr>한컴바탕</vt:lpstr>
      <vt:lpstr>휴먼모음T</vt:lpstr>
      <vt:lpstr>Arial</vt:lpstr>
      <vt:lpstr>Calibri</vt:lpstr>
      <vt:lpstr>Tw Cen MT</vt:lpstr>
      <vt:lpstr>Office Theme</vt:lpstr>
      <vt:lpstr>2023학년도 2학기</vt:lpstr>
      <vt:lpstr>PowerPoint 프레젠테이션</vt:lpstr>
      <vt:lpstr>정의</vt:lpstr>
      <vt:lpstr>과제 진행 일정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2022학년도 2학기</dc:title>
  <dc:creator>user</dc:creator>
  <cp:lastModifiedBy>user</cp:lastModifiedBy>
  <cp:revision>261</cp:revision>
  <dcterms:created xsi:type="dcterms:W3CDTF">2022-08-03T05:46:39Z</dcterms:created>
  <dcterms:modified xsi:type="dcterms:W3CDTF">2023-07-14T04:14:28Z</dcterms:modified>
  <cp:version/>
</cp:coreProperties>
</file>