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0" r:id="rId5"/>
    <p:sldId id="277" r:id="rId6"/>
    <p:sldId id="278" r:id="rId7"/>
    <p:sldId id="279" r:id="rId8"/>
    <p:sldId id="286" r:id="rId9"/>
    <p:sldId id="284" r:id="rId10"/>
    <p:sldId id="287" r:id="rId11"/>
    <p:sldId id="288" r:id="rId12"/>
    <p:sldId id="289" r:id="rId13"/>
    <p:sldId id="291" r:id="rId14"/>
    <p:sldId id="292" r:id="rId15"/>
    <p:sldId id="293" r:id="rId16"/>
    <p:sldId id="290" r:id="rId17"/>
  </p:sldIdLst>
  <p:sldSz cx="16268700" cy="12204700"/>
  <p:notesSz cx="16268700" cy="122047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FDED4"/>
    <a:srgbClr val="6C490A"/>
    <a:srgbClr val="F0D5CA"/>
    <a:srgbClr val="B8A9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2772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20628" y="3783457"/>
            <a:ext cx="13833793" cy="2562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41257" y="6834632"/>
            <a:ext cx="11392535" cy="3051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3752" y="2807081"/>
            <a:ext cx="7079647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81650" y="2807081"/>
            <a:ext cx="7079647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3752" y="488188"/>
            <a:ext cx="14647545" cy="19527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3752" y="2807081"/>
            <a:ext cx="14647545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33517" y="11350371"/>
            <a:ext cx="5208016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3752" y="11350371"/>
            <a:ext cx="3743261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18036" y="11350371"/>
            <a:ext cx="3743261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nseo.ac.kr/main.do?s=h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72510" cy="11250295"/>
          </a:xfrm>
          <a:custGeom>
            <a:avLst/>
            <a:gdLst/>
            <a:ahLst/>
            <a:cxnLst/>
            <a:rect l="l" t="t" r="r" b="b"/>
            <a:pathLst>
              <a:path w="16272510" h="11250295">
                <a:moveTo>
                  <a:pt x="0" y="11250168"/>
                </a:moveTo>
                <a:lnTo>
                  <a:pt x="16272001" y="11250168"/>
                </a:lnTo>
                <a:lnTo>
                  <a:pt x="16272001" y="0"/>
                </a:lnTo>
                <a:lnTo>
                  <a:pt x="0" y="0"/>
                </a:lnTo>
                <a:lnTo>
                  <a:pt x="0" y="11250168"/>
                </a:lnTo>
                <a:close/>
              </a:path>
            </a:pathLst>
          </a:custGeom>
          <a:solidFill>
            <a:srgbClr val="EFDED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TextBox 30"/>
          <p:cNvSpPr txBox="1"/>
          <p:nvPr/>
        </p:nvSpPr>
        <p:spPr>
          <a:xfrm>
            <a:off x="2801723" y="1606550"/>
            <a:ext cx="1106264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</a:t>
            </a:r>
            <a:endParaRPr lang="en-US" altLang="ko-KR" sz="96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9600" b="1" dirty="0" smtClean="0">
                <a:solidFill>
                  <a:srgbClr val="6C49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안내</a:t>
            </a:r>
            <a:r>
              <a:rPr lang="en-US" altLang="ko-KR" sz="9600" b="1" dirty="0" smtClean="0">
                <a:solidFill>
                  <a:srgbClr val="6C49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9600" b="1" smtClean="0">
                <a:solidFill>
                  <a:srgbClr val="6C49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실습기관</a:t>
            </a:r>
            <a:endParaRPr lang="ko-KR" altLang="en-US" sz="9600" b="1" dirty="0">
              <a:solidFill>
                <a:srgbClr val="6C490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609" y="5197139"/>
            <a:ext cx="13317291" cy="55095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11791950" y="5952926"/>
            <a:ext cx="23785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041-660-1596</a:t>
            </a:r>
            <a:endParaRPr lang="ko-KR" altLang="en-US" sz="2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98385" y="8159750"/>
            <a:ext cx="2669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전공 직무 </a:t>
            </a:r>
            <a:endParaRPr lang="en-US" altLang="ko-KR" sz="28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경험 기회 제공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60171" y="5645150"/>
            <a:ext cx="14446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학년 이상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재학생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신청가능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8754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0550" y="2520950"/>
            <a:ext cx="150563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3</a:t>
            </a:r>
            <a:r>
              <a:rPr lang="en-US" altLang="ko-KR" sz="2400" b="1" smtClean="0">
                <a:latin typeface="+mn-ea"/>
              </a:rPr>
              <a:t>) </a:t>
            </a:r>
            <a:r>
              <a:rPr lang="ko-KR" altLang="en-US" sz="2400" b="1" smtClean="0">
                <a:latin typeface="+mn-ea"/>
              </a:rPr>
              <a:t>현장실습실습기관 </a:t>
            </a:r>
            <a:r>
              <a:rPr lang="ko-KR" altLang="en-US" sz="2400" b="1" dirty="0" smtClean="0">
                <a:latin typeface="+mn-ea"/>
              </a:rPr>
              <a:t>로그인 </a:t>
            </a:r>
            <a:r>
              <a:rPr lang="en-US" altLang="ko-KR" sz="2400" b="1" dirty="0" smtClean="0">
                <a:latin typeface="+mn-ea"/>
              </a:rPr>
              <a:t>– </a:t>
            </a:r>
            <a:r>
              <a:rPr lang="ko-KR" altLang="en-US" sz="2400" b="1" dirty="0" smtClean="0">
                <a:latin typeface="+mn-ea"/>
              </a:rPr>
              <a:t>사용자서비스 </a:t>
            </a:r>
            <a:r>
              <a:rPr lang="en-US" altLang="ko-KR" sz="2400" b="1" smtClean="0">
                <a:latin typeface="+mn-ea"/>
              </a:rPr>
              <a:t>– </a:t>
            </a:r>
            <a:r>
              <a:rPr lang="ko-KR" altLang="en-US" sz="2400" b="1" smtClean="0">
                <a:latin typeface="+mn-ea"/>
              </a:rPr>
              <a:t>실습기관서비스 </a:t>
            </a:r>
            <a:r>
              <a:rPr lang="en-US" altLang="ko-KR" sz="2400" b="1" dirty="0" smtClean="0">
                <a:latin typeface="+mn-ea"/>
              </a:rPr>
              <a:t>– </a:t>
            </a:r>
            <a:r>
              <a:rPr lang="ko-KR" altLang="en-US" sz="2400" b="1" smtClean="0">
                <a:latin typeface="+mn-ea"/>
              </a:rPr>
              <a:t>현장실습공고</a:t>
            </a:r>
            <a:r>
              <a:rPr lang="en-US" altLang="ko-KR" sz="2400" b="1" smtClean="0">
                <a:latin typeface="+mn-ea"/>
              </a:rPr>
              <a:t>(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)</a:t>
            </a:r>
            <a:endParaRPr lang="en-US" altLang="ko-KR" sz="2400" b="1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* </a:t>
            </a:r>
            <a:r>
              <a:rPr lang="ko-KR" altLang="en-US" sz="2400" b="1" dirty="0" smtClean="0">
                <a:latin typeface="+mn-ea"/>
              </a:rPr>
              <a:t>실습운영계획서 신규 누르시고 운영 주차 모두 작성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하계</a:t>
            </a:r>
            <a:r>
              <a:rPr lang="en-US" altLang="ko-KR" sz="2400" b="1" dirty="0" smtClean="0">
                <a:latin typeface="+mn-ea"/>
              </a:rPr>
              <a:t>/</a:t>
            </a:r>
            <a:r>
              <a:rPr lang="ko-KR" altLang="en-US" sz="2400" b="1" dirty="0" smtClean="0">
                <a:latin typeface="+mn-ea"/>
              </a:rPr>
              <a:t>동계</a:t>
            </a:r>
            <a:r>
              <a:rPr lang="en-US" altLang="ko-KR" sz="2400" b="1" dirty="0" smtClean="0">
                <a:latin typeface="+mn-ea"/>
              </a:rPr>
              <a:t>: 1</a:t>
            </a:r>
            <a:r>
              <a:rPr lang="ko-KR" altLang="en-US" sz="2400" b="1" dirty="0" smtClean="0">
                <a:latin typeface="+mn-ea"/>
              </a:rPr>
              <a:t>개월</a:t>
            </a:r>
            <a:r>
              <a:rPr lang="en-US" altLang="ko-KR" sz="2400" b="1" dirty="0" smtClean="0">
                <a:latin typeface="+mn-ea"/>
              </a:rPr>
              <a:t>/8</a:t>
            </a:r>
            <a:r>
              <a:rPr lang="ko-KR" altLang="en-US" sz="2400" b="1" dirty="0" smtClean="0">
                <a:latin typeface="+mn-ea"/>
              </a:rPr>
              <a:t>주</a:t>
            </a:r>
            <a:r>
              <a:rPr lang="en-US" altLang="ko-KR" sz="2400" b="1" dirty="0" smtClean="0">
                <a:latin typeface="+mn-ea"/>
              </a:rPr>
              <a:t>, 1/2</a:t>
            </a:r>
            <a:r>
              <a:rPr lang="ko-KR" altLang="en-US" sz="2400" b="1" dirty="0" smtClean="0">
                <a:latin typeface="+mn-ea"/>
              </a:rPr>
              <a:t>학기</a:t>
            </a:r>
            <a:r>
              <a:rPr lang="en-US" altLang="ko-KR" sz="2400" b="1" dirty="0" smtClean="0">
                <a:latin typeface="+mn-ea"/>
              </a:rPr>
              <a:t>: 12</a:t>
            </a:r>
            <a:r>
              <a:rPr lang="ko-KR" altLang="en-US" sz="2400" b="1" dirty="0" smtClean="0">
                <a:latin typeface="+mn-ea"/>
              </a:rPr>
              <a:t>주</a:t>
            </a:r>
            <a:r>
              <a:rPr lang="en-US" altLang="ko-KR" sz="2400" b="1" dirty="0" smtClean="0">
                <a:latin typeface="+mn-ea"/>
              </a:rPr>
              <a:t>/15</a:t>
            </a:r>
            <a:r>
              <a:rPr lang="ko-KR" altLang="en-US" sz="2400" b="1" dirty="0" smtClean="0">
                <a:latin typeface="+mn-ea"/>
              </a:rPr>
              <a:t>주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ko-KR" altLang="en-US" sz="2400" b="1" dirty="0">
              <a:latin typeface="+mn-ea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742950" y="3746021"/>
            <a:ext cx="15263264" cy="7273449"/>
            <a:chOff x="742950" y="3746021"/>
            <a:chExt cx="15263264" cy="7273449"/>
          </a:xfrm>
        </p:grpSpPr>
        <p:grpSp>
          <p:nvGrpSpPr>
            <p:cNvPr id="9" name="그룹 8"/>
            <p:cNvGrpSpPr/>
            <p:nvPr/>
          </p:nvGrpSpPr>
          <p:grpSpPr>
            <a:xfrm>
              <a:off x="742950" y="3746021"/>
              <a:ext cx="15263264" cy="7273449"/>
              <a:chOff x="742950" y="3746021"/>
              <a:chExt cx="15263264" cy="7273449"/>
            </a:xfrm>
          </p:grpSpPr>
          <p:pic>
            <p:nvPicPr>
              <p:cNvPr id="6" name="그림 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2950" y="3746021"/>
                <a:ext cx="14903994" cy="7273449"/>
              </a:xfrm>
              <a:prstGeom prst="rect">
                <a:avLst/>
              </a:prstGeom>
            </p:spPr>
          </p:pic>
          <p:pic>
            <p:nvPicPr>
              <p:cNvPr id="8" name="그림 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86349" y="9193376"/>
                <a:ext cx="10919865" cy="1826094"/>
              </a:xfrm>
              <a:prstGeom prst="rect">
                <a:avLst/>
              </a:prstGeom>
            </p:spPr>
          </p:pic>
        </p:grpSp>
        <p:grpSp>
          <p:nvGrpSpPr>
            <p:cNvPr id="12" name="그룹 11"/>
            <p:cNvGrpSpPr/>
            <p:nvPr/>
          </p:nvGrpSpPr>
          <p:grpSpPr>
            <a:xfrm>
              <a:off x="8896350" y="3841333"/>
              <a:ext cx="2971800" cy="2794417"/>
              <a:chOff x="8972550" y="3760254"/>
              <a:chExt cx="2971800" cy="2794417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8972550" y="3760254"/>
                <a:ext cx="2971800" cy="923330"/>
              </a:xfrm>
              <a:prstGeom prst="rect">
                <a:avLst/>
              </a:prstGeom>
              <a:noFill/>
              <a:ln w="635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b="1">
                    <a:ln w="0"/>
                    <a:solidFill>
                      <a:srgbClr val="0000FF"/>
                    </a:solidFill>
                  </a:rPr>
                  <a:t>실습종료 후 지원금 학교에 신청 할 기관 꼭 체트 </a:t>
                </a:r>
                <a:endParaRPr lang="en-US" altLang="ko-KR" b="1" smtClean="0">
                  <a:ln w="0"/>
                  <a:solidFill>
                    <a:srgbClr val="0000FF"/>
                  </a:solidFill>
                </a:endParaRPr>
              </a:p>
              <a:p>
                <a:pPr algn="ctr"/>
                <a:r>
                  <a:rPr lang="ko-KR" altLang="en-US" b="1" smtClean="0">
                    <a:ln w="0"/>
                    <a:solidFill>
                      <a:srgbClr val="0000FF"/>
                    </a:solidFill>
                  </a:rPr>
                  <a:t>공고 </a:t>
                </a:r>
                <a:r>
                  <a:rPr lang="ko-KR" altLang="en-US" b="1">
                    <a:ln w="0"/>
                    <a:solidFill>
                      <a:srgbClr val="0000FF"/>
                    </a:solidFill>
                  </a:rPr>
                  <a:t>미 신청시 지급 불가</a:t>
                </a:r>
                <a:endParaRPr lang="ko-KR" altLang="en-US" b="1" dirty="0">
                  <a:ln w="0"/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11" name="직선 화살표 연결선 10"/>
              <p:cNvCxnSpPr>
                <a:stCxn id="13" idx="2"/>
              </p:cNvCxnSpPr>
              <p:nvPr/>
            </p:nvCxnSpPr>
            <p:spPr>
              <a:xfrm>
                <a:off x="10458450" y="4683584"/>
                <a:ext cx="381000" cy="1871087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447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5309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6380" y="2520950"/>
            <a:ext cx="149552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400" b="1" dirty="0">
                <a:latin typeface="+mn-ea"/>
              </a:rPr>
              <a:t>4</a:t>
            </a:r>
            <a:r>
              <a:rPr lang="en-US" altLang="ko-KR" sz="2400" b="1" dirty="0" smtClean="0">
                <a:latin typeface="+mn-ea"/>
              </a:rPr>
              <a:t>) </a:t>
            </a:r>
            <a:r>
              <a:rPr lang="ko-KR" altLang="en-US" sz="2400" b="1" smtClean="0">
                <a:latin typeface="+mn-ea"/>
              </a:rPr>
              <a:t>사용자서비스</a:t>
            </a:r>
            <a:r>
              <a:rPr lang="en-US" altLang="ko-KR" sz="2400" b="1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실습기관서비스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현장실습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현장실습참가승인</a:t>
            </a:r>
            <a:r>
              <a:rPr lang="en-US" altLang="ko-KR" sz="2400" b="1" smtClean="0">
                <a:latin typeface="+mn-ea"/>
              </a:rPr>
              <a:t>(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)</a:t>
            </a:r>
            <a:endParaRPr lang="en-US" altLang="ko-KR" sz="2400" b="1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   * </a:t>
            </a:r>
            <a:r>
              <a:rPr lang="ko-KR" altLang="en-US" sz="2400" b="1" dirty="0" smtClean="0">
                <a:latin typeface="+mn-ea"/>
              </a:rPr>
              <a:t>실습기간 날짜 설정 후 조회 클릭</a:t>
            </a:r>
            <a:endParaRPr lang="en-US" altLang="ko-KR" sz="2400" b="1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   * </a:t>
            </a:r>
            <a:r>
              <a:rPr lang="ko-KR" altLang="en-US" sz="2400" b="1" dirty="0" smtClean="0">
                <a:latin typeface="+mn-ea"/>
              </a:rPr>
              <a:t>선발 학생 확정 시 현장실습 학생 참가 리스트에 학생 명단 확인 가능</a:t>
            </a:r>
            <a:endParaRPr lang="en-US" altLang="ko-KR" sz="2400" b="1" dirty="0" smtClean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78" y="4275276"/>
            <a:ext cx="15384171" cy="641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97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5</a:t>
            </a:r>
            <a:r>
              <a:rPr lang="en-US" altLang="ko-KR" sz="2400" b="1" dirty="0" smtClean="0">
                <a:latin typeface="+mn-ea"/>
              </a:rPr>
              <a:t>) </a:t>
            </a:r>
            <a:r>
              <a:rPr lang="en-US" altLang="ko-KR" sz="2400" b="1" err="1">
                <a:latin typeface="+mn-ea"/>
              </a:rPr>
              <a:t>사용자서비스</a:t>
            </a:r>
            <a:r>
              <a:rPr lang="en-US" altLang="ko-KR" sz="2400" b="1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현장실습</a:t>
            </a:r>
            <a:r>
              <a:rPr lang="ko-KR" altLang="en-US" sz="2400" b="1" err="1" smtClean="0">
                <a:latin typeface="+mn-ea"/>
              </a:rPr>
              <a:t>일지승인</a:t>
            </a:r>
            <a:r>
              <a:rPr lang="en-US" altLang="ko-KR" sz="2400" b="1" smtClean="0">
                <a:latin typeface="+mn-ea"/>
              </a:rPr>
              <a:t>(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)</a:t>
            </a:r>
            <a:endParaRPr lang="en-US" altLang="ko-KR" sz="2400" b="1" dirty="0" smtClean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학기 선택 조회 후 작성한 일지 확인 후 </a:t>
            </a:r>
            <a:r>
              <a:rPr lang="ko-KR" altLang="en-US" sz="2400" b="1" dirty="0" err="1" smtClean="0">
                <a:latin typeface="+mn-ea"/>
              </a:rPr>
              <a:t>일지승인</a:t>
            </a:r>
            <a:r>
              <a:rPr lang="ko-KR" altLang="en-US" sz="2400" b="1" dirty="0" smtClean="0">
                <a:latin typeface="+mn-ea"/>
              </a:rPr>
              <a:t> 후 꼭 저장 클릭</a:t>
            </a:r>
            <a:endParaRPr lang="en-US" altLang="ko-KR" sz="2400" b="1" dirty="0" smtClean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 (</a:t>
            </a:r>
            <a:r>
              <a:rPr lang="ko-KR" altLang="en-US" sz="2400" b="1" dirty="0" smtClean="0">
                <a:latin typeface="+mn-ea"/>
              </a:rPr>
              <a:t>작성 된 일지만 승인 부탁드립니다</a:t>
            </a:r>
            <a:r>
              <a:rPr lang="en-US" altLang="ko-KR" sz="2400" b="1" dirty="0" smtClean="0">
                <a:latin typeface="+mn-ea"/>
              </a:rPr>
              <a:t>.)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" y="4143194"/>
            <a:ext cx="15420494" cy="660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0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 smtClean="0">
                <a:latin typeface="+mn-ea"/>
              </a:rPr>
              <a:t>6) </a:t>
            </a:r>
            <a:r>
              <a:rPr lang="en-US" altLang="ko-KR" sz="2400" b="1" err="1">
                <a:latin typeface="+mn-ea"/>
              </a:rPr>
              <a:t>사용자서비스</a:t>
            </a:r>
            <a:r>
              <a:rPr lang="en-US" altLang="ko-KR" sz="2400" b="1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</a:t>
            </a:r>
            <a:r>
              <a:rPr lang="ko-KR" altLang="en-US" sz="2400" b="1" smtClean="0">
                <a:latin typeface="+mn-ea"/>
              </a:rPr>
              <a:t>결과보고서승인</a:t>
            </a:r>
            <a:r>
              <a:rPr lang="en-US" altLang="ko-KR" sz="2400" b="1" smtClean="0">
                <a:latin typeface="+mn-ea"/>
              </a:rPr>
              <a:t>(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)</a:t>
            </a:r>
            <a:endParaRPr lang="en-US" altLang="ko-KR" sz="2400" b="1" dirty="0" smtClean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승인 후 꼭 저장 클릭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78" y="3708352"/>
            <a:ext cx="15558701" cy="7270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95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 smtClean="0">
                <a:latin typeface="+mn-ea"/>
              </a:rPr>
              <a:t>7) </a:t>
            </a:r>
            <a:r>
              <a:rPr lang="en-US" altLang="ko-KR" sz="2400" b="1" err="1">
                <a:latin typeface="+mn-ea"/>
              </a:rPr>
              <a:t>사용자서비스</a:t>
            </a:r>
            <a:r>
              <a:rPr lang="en-US" altLang="ko-KR" sz="2400" b="1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현장실습</a:t>
            </a:r>
            <a:r>
              <a:rPr lang="ko-KR" altLang="en-US" sz="2400" b="1" smtClean="0">
                <a:latin typeface="+mn-ea"/>
              </a:rPr>
              <a:t>평가</a:t>
            </a:r>
            <a:r>
              <a:rPr lang="en-US" altLang="ko-KR" sz="2400" b="1" smtClean="0">
                <a:latin typeface="+mn-ea"/>
              </a:rPr>
              <a:t>(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)</a:t>
            </a:r>
            <a:endParaRPr lang="en-US" altLang="ko-KR" sz="2400" b="1" dirty="0" smtClean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점수 평가 후 꼭 저장 클릭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" y="3740150"/>
            <a:ext cx="14630400" cy="739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2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smtClean="0">
                <a:latin typeface="+mn-ea"/>
              </a:rPr>
              <a:t>8) </a:t>
            </a:r>
            <a:r>
              <a:rPr lang="en-US" altLang="ko-KR" sz="2400" b="1" err="1">
                <a:latin typeface="+mn-ea"/>
              </a:rPr>
              <a:t>사용자서비스</a:t>
            </a:r>
            <a:r>
              <a:rPr lang="en-US" altLang="ko-KR" sz="2400" b="1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</a:t>
            </a:r>
            <a:r>
              <a:rPr lang="en-US" altLang="ko-KR" sz="2400" b="1" err="1">
                <a:latin typeface="+mn-ea"/>
              </a:rPr>
              <a:t>-</a:t>
            </a:r>
            <a:r>
              <a:rPr lang="en-US" altLang="ko-KR" sz="2400" b="1" smtClean="0">
                <a:latin typeface="+mn-ea"/>
              </a:rPr>
              <a:t>현장실습</a:t>
            </a:r>
            <a:r>
              <a:rPr lang="ko-KR" altLang="en-US" sz="2400" b="1" smtClean="0">
                <a:latin typeface="+mn-ea"/>
              </a:rPr>
              <a:t>설문조사</a:t>
            </a:r>
            <a:r>
              <a:rPr lang="en-US" altLang="ko-KR" sz="2400" b="1" smtClean="0">
                <a:latin typeface="+mn-ea"/>
              </a:rPr>
              <a:t>(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)</a:t>
            </a:r>
            <a:endParaRPr lang="en-US" altLang="ko-KR" sz="2400" b="1" dirty="0" smtClean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</a:t>
            </a:r>
            <a:r>
              <a:rPr lang="en-US" altLang="ko-KR" sz="2400" b="1" smtClean="0">
                <a:latin typeface="+mn-ea"/>
              </a:rPr>
              <a:t>* </a:t>
            </a:r>
            <a:r>
              <a:rPr lang="ko-KR" altLang="en-US" sz="2400" b="1" smtClean="0">
                <a:latin typeface="+mn-ea"/>
              </a:rPr>
              <a:t>설문 후 </a:t>
            </a:r>
            <a:r>
              <a:rPr lang="ko-KR" altLang="en-US" sz="2400" b="1" dirty="0" smtClean="0">
                <a:latin typeface="+mn-ea"/>
              </a:rPr>
              <a:t>꼭 저장 클릭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" y="3740150"/>
            <a:ext cx="152034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49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72510" cy="11250295"/>
          </a:xfrm>
          <a:custGeom>
            <a:avLst/>
            <a:gdLst/>
            <a:ahLst/>
            <a:cxnLst/>
            <a:rect l="l" t="t" r="r" b="b"/>
            <a:pathLst>
              <a:path w="16272510" h="11250295">
                <a:moveTo>
                  <a:pt x="0" y="11250168"/>
                </a:moveTo>
                <a:lnTo>
                  <a:pt x="16272001" y="11250168"/>
                </a:lnTo>
                <a:lnTo>
                  <a:pt x="16272001" y="0"/>
                </a:lnTo>
                <a:lnTo>
                  <a:pt x="0" y="0"/>
                </a:lnTo>
                <a:lnTo>
                  <a:pt x="0" y="11250168"/>
                </a:lnTo>
                <a:close/>
              </a:path>
            </a:pathLst>
          </a:custGeom>
          <a:solidFill>
            <a:srgbClr val="EFDED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TextBox 30"/>
          <p:cNvSpPr txBox="1"/>
          <p:nvPr/>
        </p:nvSpPr>
        <p:spPr>
          <a:xfrm>
            <a:off x="5238750" y="2520950"/>
            <a:ext cx="65966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감사합니다</a:t>
            </a:r>
            <a:r>
              <a:rPr lang="en-US" altLang="ko-KR" sz="9600" b="1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9600" b="1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842" y="4730750"/>
            <a:ext cx="10058400" cy="563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39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직사각형 93"/>
          <p:cNvSpPr/>
          <p:nvPr/>
        </p:nvSpPr>
        <p:spPr>
          <a:xfrm>
            <a:off x="-17668" y="0"/>
            <a:ext cx="5535325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93" name="그림 9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625" y="8064611"/>
            <a:ext cx="6005741" cy="4135553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7271029" y="3084881"/>
            <a:ext cx="8097088" cy="698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 표준현장실습학기제 주요 내용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모집안내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운영절차</a:t>
            </a:r>
            <a:endParaRPr lang="en-US" altLang="ko-KR" sz="32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유의사항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코로나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19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방역 안내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</a:p>
          <a:p>
            <a:pPr>
              <a:lnSpc>
                <a:spcPct val="200000"/>
              </a:lnSpc>
            </a:pP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97" name="그림 9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1204030" y="2673350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목   록 </a:t>
            </a:r>
            <a:endParaRPr lang="ko-KR" altLang="en-US" sz="72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0" y="0"/>
            <a:ext cx="16272001" cy="4101477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827378" y="259738"/>
            <a:ext cx="959297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01</a:t>
            </a:r>
            <a:r>
              <a:rPr lang="en-US" altLang="ko-KR" sz="80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endParaRPr lang="en-US" altLang="ko-KR" sz="80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 </a:t>
            </a:r>
            <a:r>
              <a:rPr lang="ko-KR" altLang="en-US" sz="60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주요 </a:t>
            </a:r>
            <a:r>
              <a:rPr lang="ko-KR" altLang="en-US" sz="6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내용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51" name="표 4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690653"/>
              </p:ext>
            </p:extLst>
          </p:nvPr>
        </p:nvGraphicFramePr>
        <p:xfrm>
          <a:off x="666750" y="5035550"/>
          <a:ext cx="14975084" cy="55626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123745644"/>
                    </a:ext>
                  </a:extLst>
                </a:gridCol>
                <a:gridCol w="11927084">
                  <a:extLst>
                    <a:ext uri="{9D8B030D-6E8A-4147-A177-3AD203B41FA5}">
                      <a16:colId xmlns:a16="http://schemas.microsoft.com/office/drawing/2014/main" val="606166971"/>
                    </a:ext>
                  </a:extLst>
                </a:gridCol>
              </a:tblGrid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용어의 개선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!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수업의 형태로 운영되는 사항을“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표준현장실습학기제”라는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용어로 단일화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▶표준현장실습학기제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「고등교육법」 및 「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산학협력법」에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따른 표준화 된 운영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(Co-op) 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815940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실습지원비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의무지급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[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기업→학생지급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] (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총실습시간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휴게시간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=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실습지원비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최저임금기준 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100% 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이상 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지급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→</a:t>
                      </a:r>
                      <a:r>
                        <a:rPr lang="ko-KR" altLang="en-US" sz="20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요청 시 지급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b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676701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필수배정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직무에 부합하는 운영계획을 수립하고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 및 점검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지도 등의 시간을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배정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!(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필수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b="1" kern="0" spc="0" dirty="0" err="1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실습기간의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10~25% 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교육시간 배정</a:t>
                      </a: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813624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재택근무 인정</a:t>
                      </a: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코로나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19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 국가재난상황에 따라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¼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인정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요청 경우에만 적용 가능하면 재택근무 운영계획서 따로 제출</a:t>
                      </a: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202743"/>
                  </a:ext>
                </a:extLst>
              </a:tr>
            </a:tbl>
          </a:graphicData>
        </a:graphic>
      </p:graphicFrame>
      <p:pic>
        <p:nvPicPr>
          <p:cNvPr id="452" name="그림 4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650" y="1377949"/>
            <a:ext cx="5756249" cy="2723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38150" y="1560219"/>
            <a:ext cx="464820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02.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모집 안내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364" name="표 3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091879"/>
              </p:ext>
            </p:extLst>
          </p:nvPr>
        </p:nvGraphicFramePr>
        <p:xfrm>
          <a:off x="5398375" y="892254"/>
          <a:ext cx="10289189" cy="5009709"/>
        </p:xfrm>
        <a:graphic>
          <a:graphicData uri="http://schemas.openxmlformats.org/drawingml/2006/table">
            <a:tbl>
              <a:tblPr/>
              <a:tblGrid>
                <a:gridCol w="10289189">
                  <a:extLst>
                    <a:ext uri="{9D8B030D-6E8A-4147-A177-3AD203B41FA5}">
                      <a16:colId xmlns:a16="http://schemas.microsoft.com/office/drawing/2014/main" val="2609716114"/>
                    </a:ext>
                  </a:extLst>
                </a:gridCol>
              </a:tblGrid>
              <a:tr h="52569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</a:t>
                      </a:r>
                      <a:r>
                        <a:rPr lang="ko-KR" altLang="en-US" sz="24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모집대상 </a:t>
                      </a:r>
                      <a:endParaRPr lang="en-US" altLang="ko-KR" sz="2400" b="1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7132790"/>
                  </a:ext>
                </a:extLst>
              </a:tr>
              <a:tr h="1498862">
                <a:tc>
                  <a:txBody>
                    <a:bodyPr/>
                    <a:lstStyle/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★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600" b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실습지원금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최저임금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100%) 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지급 가능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기관</a:t>
                      </a: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필수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→실습 종료 후 산업체 요청 시 지급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   2)</a:t>
                      </a:r>
                      <a:r>
                        <a:rPr lang="en-US" altLang="ko-KR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실습생 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가입 가능 기관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필수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고용보험 </a:t>
                      </a:r>
                      <a:r>
                        <a:rPr lang="en-US" altLang="ko-KR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인 이상 사업장 권장</a:t>
                      </a:r>
                      <a:endParaRPr lang="en-US" altLang="ko-KR" sz="1600" b="0" kern="0" spc="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961252"/>
                  </a:ext>
                </a:extLst>
              </a:tr>
              <a:tr h="1295527">
                <a:tc>
                  <a:txBody>
                    <a:bodyPr/>
                    <a:lstStyle/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학생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3,4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 재학생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졸업유예자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,4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(8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이후 신청 불가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※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면허증 및 자격증 필수 현장실습학과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간호학과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물리치료학과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방사선학과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의료복지공학과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작업치료학과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치위생학과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대상 제외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9270084"/>
                  </a:ext>
                </a:extLst>
              </a:tr>
              <a:tr h="56256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</a:t>
                      </a:r>
                      <a:r>
                        <a:rPr lang="ko-KR" altLang="en-US" sz="2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모집일정</a:t>
                      </a:r>
                      <a:endParaRPr lang="ko-KR" altLang="en-US" sz="2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896918"/>
                  </a:ext>
                </a:extLst>
              </a:tr>
              <a:tr h="87573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가입기관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학기별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메일 발송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학기별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수강신청 기간 전 홈페이지 공지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7021291"/>
                  </a:ext>
                </a:extLst>
              </a:tr>
            </a:tbl>
          </a:graphicData>
        </a:graphic>
      </p:graphicFrame>
      <p:graphicFrame>
        <p:nvGraphicFramePr>
          <p:cNvPr id="365" name="표 3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718129"/>
              </p:ext>
            </p:extLst>
          </p:nvPr>
        </p:nvGraphicFramePr>
        <p:xfrm>
          <a:off x="5398374" y="5883759"/>
          <a:ext cx="10289189" cy="5580849"/>
        </p:xfrm>
        <a:graphic>
          <a:graphicData uri="http://schemas.openxmlformats.org/drawingml/2006/table">
            <a:tbl>
              <a:tblPr/>
              <a:tblGrid>
                <a:gridCol w="10289189">
                  <a:extLst>
                    <a:ext uri="{9D8B030D-6E8A-4147-A177-3AD203B41FA5}">
                      <a16:colId xmlns:a16="http://schemas.microsoft.com/office/drawing/2014/main" val="1542827603"/>
                    </a:ext>
                  </a:extLst>
                </a:gridCol>
              </a:tblGrid>
              <a:tr h="71113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신청방법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611771"/>
                  </a:ext>
                </a:extLst>
              </a:tr>
              <a:tr h="293645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홈페이지</a:t>
                      </a:r>
                      <a:r>
                        <a:rPr lang="ko-KR" altLang="en-US" sz="1600" dirty="0" smtClean="0">
                          <a:hlinkClick r:id="rId3"/>
                        </a:rPr>
                        <a:t> </a:t>
                      </a:r>
                      <a:r>
                        <a:rPr lang="en-US" altLang="ko-KR" sz="1600" dirty="0" smtClean="0">
                          <a:hlinkClick r:id="rId3"/>
                        </a:rPr>
                        <a:t>(hanseo.ac.kr)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하단 기타홈페이지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가입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or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실습기관로그인</a:t>
                      </a:r>
                      <a:endParaRPr lang="en-US" altLang="ko-KR" sz="16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-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사용자서비스 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실습기관서비스 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현장실습공고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등록</a:t>
                      </a:r>
                      <a:endParaRPr lang="en-US" altLang="ko-KR" sz="16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★ 신규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제출서류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1) 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사전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서면점검서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신규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실습기관용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2) 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표준 현장실습학기제</a:t>
                      </a: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(Co-op) 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운영 계획서</a:t>
                      </a:r>
                      <a:endParaRPr lang="en-US" altLang="ko-KR" sz="1600" b="1" kern="0" spc="0" baseline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3) 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사업자등록증 사본</a:t>
                      </a:r>
                      <a:endParaRPr lang="en-US" altLang="ko-KR" sz="16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5164262"/>
                  </a:ext>
                </a:extLst>
              </a:tr>
              <a:tr h="1320260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학생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1)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교육통합정보시스템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표준현장실습이력서관리 이력서 작성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표준현장실습참가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서약서동의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개인정보활용 동의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3)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학생참여신청서 작성 후 메일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(j1865u@naver.com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송부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411737"/>
                  </a:ext>
                </a:extLst>
              </a:tr>
            </a:tbl>
          </a:graphicData>
        </a:graphic>
      </p:graphicFrame>
      <p:pic>
        <p:nvPicPr>
          <p:cNvPr id="382" name="그림 38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38150" y="1454150"/>
            <a:ext cx="460442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03.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운영절차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70693"/>
              </p:ext>
            </p:extLst>
          </p:nvPr>
        </p:nvGraphicFramePr>
        <p:xfrm>
          <a:off x="5314950" y="996950"/>
          <a:ext cx="10505784" cy="10061802"/>
        </p:xfrm>
        <a:graphic>
          <a:graphicData uri="http://schemas.openxmlformats.org/drawingml/2006/table">
            <a:tbl>
              <a:tblPr/>
              <a:tblGrid>
                <a:gridCol w="1382029">
                  <a:extLst>
                    <a:ext uri="{9D8B030D-6E8A-4147-A177-3AD203B41FA5}">
                      <a16:colId xmlns:a16="http://schemas.microsoft.com/office/drawing/2014/main" val="3315080243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693326044"/>
                    </a:ext>
                  </a:extLst>
                </a:gridCol>
                <a:gridCol w="3109405">
                  <a:extLst>
                    <a:ext uri="{9D8B030D-6E8A-4147-A177-3AD203B41FA5}">
                      <a16:colId xmlns:a16="http://schemas.microsoft.com/office/drawing/2014/main" val="138614310"/>
                    </a:ext>
                  </a:extLst>
                </a:gridCol>
                <a:gridCol w="2585350">
                  <a:extLst>
                    <a:ext uri="{9D8B030D-6E8A-4147-A177-3AD203B41FA5}">
                      <a16:colId xmlns:a16="http://schemas.microsoft.com/office/drawing/2014/main" val="1032816076"/>
                    </a:ext>
                  </a:extLst>
                </a:gridCol>
              </a:tblGrid>
              <a:tr h="632752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운영절차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059797"/>
                  </a:ext>
                </a:extLst>
              </a:tr>
              <a:tr h="6327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대학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센터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교수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511982"/>
                  </a:ext>
                </a:extLst>
              </a:tr>
              <a:tr h="1184471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현장실습 이력서 작성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홈페이지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회원가입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회사직인등록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사업자등록증사본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사전점검서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후 업로드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운영공지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9619486"/>
                  </a:ext>
                </a:extLst>
              </a:tr>
              <a:tr h="11844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지원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서명스캔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후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업로드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서약서동의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 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활용동의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학생참여신청서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이메일 발송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공고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지원 및 정보제공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8596084"/>
                  </a:ext>
                </a:extLst>
              </a:tr>
              <a:tr h="9060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참여학생선발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협약 체결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가입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교수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강의계획서작성</a:t>
                      </a:r>
                      <a:endParaRPr lang="en-US" altLang="ko-KR" sz="1600" b="1" kern="0" spc="0" smtClean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(1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/2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</a:t>
                      </a:r>
                      <a:r>
                        <a:rPr lang="en-US" altLang="ko-KR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상해보험 가입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6936613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▼ 표준현장실습학기제 진행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9368795"/>
                  </a:ext>
                </a:extLst>
              </a:tr>
              <a:tr h="17361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사전교육이수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성희롱예방교육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산업안전보건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일이내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중간점검서</a:t>
                      </a:r>
                      <a:r>
                        <a:rPr lang="ko-KR" altLang="en-US" sz="16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작성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1/2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시점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관리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확인서 제출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일주일이내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지도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일지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84773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▼ 표준현장실습학기제 종료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73902"/>
                  </a:ext>
                </a:extLst>
              </a:tr>
              <a:tr h="6327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설문조사 작성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실습평가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실습평가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8492341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전공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학점부여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192286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43404" y="1454150"/>
            <a:ext cx="459916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04.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유의사항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960674"/>
              </p:ext>
            </p:extLst>
          </p:nvPr>
        </p:nvGraphicFramePr>
        <p:xfrm>
          <a:off x="5161168" y="908045"/>
          <a:ext cx="10134600" cy="10600958"/>
        </p:xfrm>
        <a:graphic>
          <a:graphicData uri="http://schemas.openxmlformats.org/drawingml/2006/table">
            <a:tbl>
              <a:tblPr/>
              <a:tblGrid>
                <a:gridCol w="2533650">
                  <a:extLst>
                    <a:ext uri="{9D8B030D-6E8A-4147-A177-3AD203B41FA5}">
                      <a16:colId xmlns:a16="http://schemas.microsoft.com/office/drawing/2014/main" val="616846957"/>
                    </a:ext>
                  </a:extLst>
                </a:gridCol>
                <a:gridCol w="2533650">
                  <a:extLst>
                    <a:ext uri="{9D8B030D-6E8A-4147-A177-3AD203B41FA5}">
                      <a16:colId xmlns:a16="http://schemas.microsoft.com/office/drawing/2014/main" val="174085761"/>
                    </a:ext>
                  </a:extLst>
                </a:gridCol>
                <a:gridCol w="2533650">
                  <a:extLst>
                    <a:ext uri="{9D8B030D-6E8A-4147-A177-3AD203B41FA5}">
                      <a16:colId xmlns:a16="http://schemas.microsoft.com/office/drawing/2014/main" val="365497831"/>
                    </a:ext>
                  </a:extLst>
                </a:gridCol>
                <a:gridCol w="2533650">
                  <a:extLst>
                    <a:ext uri="{9D8B030D-6E8A-4147-A177-3AD203B41FA5}">
                      <a16:colId xmlns:a16="http://schemas.microsoft.com/office/drawing/2014/main" val="3144456100"/>
                    </a:ext>
                  </a:extLst>
                </a:gridCol>
              </a:tblGrid>
              <a:tr h="763021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유의사항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7011777"/>
                  </a:ext>
                </a:extLst>
              </a:tr>
              <a:tr h="1727845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최저임금기준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100%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이상 지급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(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→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실습 종료 후 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요청 시 지급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*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제출서류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학생급여지급명세서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국고지원금요청서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20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통장사본</a:t>
                      </a:r>
                      <a:r>
                        <a:rPr lang="en-US" altLang="ko-KR" sz="20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20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이체내역서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1956282"/>
                  </a:ext>
                </a:extLst>
              </a:tr>
              <a:tr h="769293">
                <a:tc gridSpan="4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40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 연속성을 원칙으로 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567131"/>
                  </a:ext>
                </a:extLst>
              </a:tr>
              <a:tr h="1476946">
                <a:tc gridSpan="4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실습인정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일수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※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현장실습이 실시되지 않은 법정 공휴일 및 참정권 행사일 등은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일수에서 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  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포함되지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않음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054690"/>
                  </a:ext>
                </a:extLst>
              </a:tr>
              <a:tr h="5857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004434"/>
                  </a:ext>
                </a:extLst>
              </a:tr>
              <a:tr h="58573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전공 학점 인정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7003502"/>
                  </a:ext>
                </a:extLst>
              </a:tr>
              <a:tr h="585735"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8662130"/>
                  </a:ext>
                </a:extLst>
              </a:tr>
              <a:tr h="58573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하계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동계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계절학기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개월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759132"/>
                  </a:ext>
                </a:extLst>
              </a:tr>
              <a:tr h="585735"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644777"/>
                  </a:ext>
                </a:extLst>
              </a:tr>
              <a:tr h="705439">
                <a:tc gridSpan="4"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실습기관은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학생의 전공과 연계되는 업무를 공고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633224"/>
                  </a:ext>
                </a:extLst>
              </a:tr>
              <a:tr h="1558737">
                <a:tc gridSpan="4"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■</a:t>
                      </a:r>
                      <a:r>
                        <a:rPr lang="ko-KR" altLang="en-US" sz="2000" b="1" kern="0" spc="0" baseline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b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참여 불가 실습기관</a:t>
                      </a:r>
                      <a:endParaRPr lang="en-US" altLang="ko-KR" sz="2000" b="1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800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1) </a:t>
                      </a:r>
                      <a:r>
                        <a:rPr lang="ko-KR" altLang="en-US" sz="1800" b="1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실습학생관련 친인적 및 직계가족회사</a:t>
                      </a:r>
                      <a:r>
                        <a:rPr lang="en-US" altLang="ko-KR" sz="1800" b="1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800" b="1" kern="0" spc="0" dirty="0" err="1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실습기관</a:t>
                      </a:r>
                      <a:r>
                        <a:rPr lang="en-US" altLang="ko-KR" sz="1800" b="1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800" b="1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은 </a:t>
                      </a:r>
                      <a:r>
                        <a:rPr lang="ko-KR" altLang="en-US" sz="1800" b="1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현장실습 </a:t>
                      </a:r>
                      <a:r>
                        <a:rPr lang="ko-KR" altLang="en-US" sz="1800" b="1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불가능</a:t>
                      </a:r>
                      <a:endParaRPr lang="en-US" altLang="ko-KR" sz="1800" b="1" kern="0" spc="0" smtClean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800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2)</a:t>
                      </a:r>
                      <a:r>
                        <a:rPr lang="ko-KR" altLang="en-US" sz="1800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800" b="1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실습기관 내에서 실습이 진행되지 않는 경우</a:t>
                      </a:r>
                      <a:endParaRPr lang="ko-KR" altLang="en-US" sz="1800" kern="0" spc="0" smtClean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800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3)</a:t>
                      </a:r>
                      <a:r>
                        <a:rPr lang="ko-KR" altLang="en-US" sz="1800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800" b="1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근로자 파견 및 근로자 공급을 주로 하는 용역업체 등</a:t>
                      </a:r>
                      <a:endParaRPr lang="en-US" altLang="ko-KR" sz="1800" b="1" smtClean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800" b="1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071788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8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368818" y="1377950"/>
            <a:ext cx="467375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05.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코로나 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19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방역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123" name="_x114755696" descr="EMB000027b801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550" y="463550"/>
            <a:ext cx="10821610" cy="744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53150" y="8217024"/>
            <a:ext cx="8763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2400" b="1" dirty="0">
                <a:solidFill>
                  <a:srgbClr val="FF0000"/>
                </a:solidFill>
                <a:latin typeface="+mn-ea"/>
              </a:rPr>
              <a:t>★ 의심증상</a:t>
            </a:r>
            <a:r>
              <a:rPr lang="en-US" altLang="ko-KR" sz="24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2400" b="1" dirty="0" err="1">
                <a:solidFill>
                  <a:srgbClr val="FF0000"/>
                </a:solidFill>
                <a:latin typeface="+mn-ea"/>
              </a:rPr>
              <a:t>자가격리</a:t>
            </a:r>
            <a:r>
              <a:rPr lang="ko-KR" altLang="en-US" sz="2400" b="1" dirty="0">
                <a:solidFill>
                  <a:srgbClr val="FF0000"/>
                </a:solidFill>
                <a:latin typeface="+mn-ea"/>
              </a:rPr>
              <a:t> 발생 시 ★</a:t>
            </a:r>
            <a:endParaRPr lang="ko-KR" altLang="en-US" sz="2400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2000" dirty="0">
                <a:latin typeface="+mn-ea"/>
              </a:rPr>
              <a:t>▶ </a:t>
            </a:r>
            <a:r>
              <a:rPr lang="ko-KR" altLang="en-US" sz="2000" dirty="0" err="1" smtClean="0">
                <a:latin typeface="+mn-ea"/>
              </a:rPr>
              <a:t>실습기관</a:t>
            </a:r>
            <a:r>
              <a:rPr lang="ko-KR" altLang="en-US" sz="2000" dirty="0" smtClean="0">
                <a:latin typeface="+mn-ea"/>
              </a:rPr>
              <a:t> 담당선생님과 연락하여 재택근무 가능 여부 확인</a:t>
            </a:r>
            <a:endParaRPr lang="en-US" altLang="ko-KR" sz="2000" dirty="0" smtClean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2000" dirty="0" smtClean="0">
                <a:latin typeface="+mn-ea"/>
              </a:rPr>
              <a:t>▶ </a:t>
            </a:r>
            <a:r>
              <a:rPr lang="en-US" altLang="ko-KR" sz="2000" dirty="0" err="1" smtClean="0">
                <a:latin typeface="+mn-ea"/>
              </a:rPr>
              <a:t>현장실습지원센터</a:t>
            </a:r>
            <a:r>
              <a:rPr lang="ko-KR" altLang="en-US" sz="2000" dirty="0" smtClean="0">
                <a:latin typeface="+mn-ea"/>
              </a:rPr>
              <a:t>로</a:t>
            </a:r>
            <a:r>
              <a:rPr lang="en-US" altLang="ko-KR" sz="2000" dirty="0" smtClean="0">
                <a:latin typeface="+mn-ea"/>
              </a:rPr>
              <a:t> </a:t>
            </a:r>
            <a:r>
              <a:rPr lang="en-US" altLang="ko-KR" sz="2000" dirty="0" err="1" smtClean="0">
                <a:latin typeface="+mn-ea"/>
              </a:rPr>
              <a:t>연락</a:t>
            </a:r>
            <a:r>
              <a:rPr lang="ko-KR" altLang="en-US" sz="2000" dirty="0" smtClean="0">
                <a:latin typeface="+mn-ea"/>
              </a:rPr>
              <a:t>주세요</a:t>
            </a:r>
            <a:r>
              <a:rPr lang="en-US" altLang="ko-KR" sz="2000" dirty="0" smtClean="0">
                <a:latin typeface="+mn-ea"/>
              </a:rPr>
              <a:t>(</a:t>
            </a:r>
            <a:r>
              <a:rPr lang="en-US" altLang="ko-KR" sz="2000" dirty="0">
                <a:latin typeface="+mn-ea"/>
              </a:rPr>
              <a:t>041-660-1596</a:t>
            </a:r>
            <a:r>
              <a:rPr lang="en-US" altLang="ko-KR" sz="2000" dirty="0" smtClean="0">
                <a:latin typeface="+mn-ea"/>
              </a:rPr>
              <a:t>)</a:t>
            </a:r>
            <a:endParaRPr lang="ko-KR" altLang="en-US" sz="2000" dirty="0">
              <a:latin typeface="+mn-ea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8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4547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05" y="3559881"/>
            <a:ext cx="15251614" cy="68563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6379" y="2769284"/>
            <a:ext cx="14860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2400" b="1" dirty="0" err="1" smtClean="0">
                <a:latin typeface="+mn-ea"/>
              </a:rPr>
              <a:t>한서</a:t>
            </a:r>
            <a:r>
              <a:rPr lang="ko-KR" altLang="en-US" sz="2400" b="1" dirty="0" smtClean="0">
                <a:latin typeface="+mn-ea"/>
              </a:rPr>
              <a:t>대학교 홈페이지 하단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기타 홈페이지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현장실습 실습기관 </a:t>
            </a:r>
            <a:r>
              <a:rPr lang="ko-KR" altLang="en-US" sz="2400" b="1" dirty="0" smtClean="0">
                <a:latin typeface="+mn-ea"/>
              </a:rPr>
              <a:t>가입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신규</a:t>
            </a:r>
            <a:r>
              <a:rPr lang="en-US" altLang="ko-KR" sz="2400" b="1" dirty="0">
                <a:latin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862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4547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4088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379" y="2769284"/>
            <a:ext cx="15599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2) </a:t>
            </a:r>
            <a:r>
              <a:rPr lang="en-US" altLang="ko-KR" sz="2400" b="1" dirty="0" err="1" smtClean="0">
                <a:latin typeface="+mn-ea"/>
              </a:rPr>
              <a:t>한서</a:t>
            </a:r>
            <a:r>
              <a:rPr lang="ko-KR" altLang="en-US" sz="2400" b="1" dirty="0" smtClean="0">
                <a:latin typeface="+mn-ea"/>
              </a:rPr>
              <a:t>대학교 홈페이지 하단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기타 홈페이지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현장실습 실습기관 </a:t>
            </a:r>
            <a:r>
              <a:rPr lang="ko-KR" altLang="en-US" sz="2400" b="1" dirty="0" smtClean="0">
                <a:latin typeface="+mn-ea"/>
              </a:rPr>
              <a:t>로그인</a:t>
            </a:r>
            <a:endParaRPr lang="en-US" altLang="ko-KR" sz="2400" b="1" dirty="0">
              <a:latin typeface="+mn-ea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819150" y="3692930"/>
            <a:ext cx="14539912" cy="7057620"/>
            <a:chOff x="819150" y="3692930"/>
            <a:chExt cx="14539912" cy="7057620"/>
          </a:xfrm>
        </p:grpSpPr>
        <p:grpSp>
          <p:nvGrpSpPr>
            <p:cNvPr id="2" name="그룹 1"/>
            <p:cNvGrpSpPr/>
            <p:nvPr/>
          </p:nvGrpSpPr>
          <p:grpSpPr>
            <a:xfrm>
              <a:off x="819150" y="3692930"/>
              <a:ext cx="14539912" cy="7057620"/>
              <a:chOff x="819150" y="3692930"/>
              <a:chExt cx="14539912" cy="7057620"/>
            </a:xfrm>
          </p:grpSpPr>
          <p:pic>
            <p:nvPicPr>
              <p:cNvPr id="6" name="그림 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44187" y="3692930"/>
                <a:ext cx="4714875" cy="4848225"/>
              </a:xfrm>
              <a:prstGeom prst="rect">
                <a:avLst/>
              </a:prstGeom>
            </p:spPr>
          </p:pic>
          <p:pic>
            <p:nvPicPr>
              <p:cNvPr id="3" name="그림 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9150" y="3703802"/>
                <a:ext cx="9532494" cy="7046748"/>
              </a:xfrm>
              <a:prstGeom prst="rect">
                <a:avLst/>
              </a:prstGeom>
            </p:spPr>
          </p:pic>
          <p:cxnSp>
            <p:nvCxnSpPr>
              <p:cNvPr id="10" name="직선 화살표 연결선 9"/>
              <p:cNvCxnSpPr/>
              <p:nvPr/>
            </p:nvCxnSpPr>
            <p:spPr>
              <a:xfrm flipH="1" flipV="1">
                <a:off x="13001624" y="7931150"/>
                <a:ext cx="1" cy="16764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11896725" y="9607550"/>
                <a:ext cx="2209800" cy="646331"/>
              </a:xfrm>
              <a:prstGeom prst="rect">
                <a:avLst/>
              </a:prstGeom>
              <a:noFill/>
              <a:ln w="635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b="1" dirty="0" smtClean="0">
                    <a:ln w="0"/>
                    <a:solidFill>
                      <a:srgbClr val="0000FF"/>
                    </a:solidFill>
                  </a:rPr>
                  <a:t>로그인 시 하단 </a:t>
                </a:r>
                <a:endParaRPr lang="en-US" altLang="ko-KR" b="1" dirty="0" smtClean="0">
                  <a:ln w="0"/>
                  <a:solidFill>
                    <a:srgbClr val="0000FF"/>
                  </a:solidFill>
                </a:endParaRPr>
              </a:p>
              <a:p>
                <a:pPr algn="ctr"/>
                <a:r>
                  <a:rPr lang="ko-KR" altLang="en-US" b="1" dirty="0" smtClean="0">
                    <a:ln w="0"/>
                    <a:solidFill>
                      <a:srgbClr val="0000FF"/>
                    </a:solidFill>
                  </a:rPr>
                  <a:t>검은 버튼 클릭</a:t>
                </a:r>
                <a:endParaRPr lang="ko-KR" altLang="en-US" b="1" dirty="0">
                  <a:ln w="0"/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8210550" y="8845550"/>
              <a:ext cx="1905000" cy="609600"/>
            </a:xfrm>
            <a:prstGeom prst="rect">
              <a:avLst/>
            </a:prstGeom>
            <a:noFill/>
            <a:ln w="63500"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035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1317</TotalTime>
  <Words>974</Words>
  <Application>Microsoft Office PowerPoint</Application>
  <PresentationFormat>사용자 지정</PresentationFormat>
  <Paragraphs>179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1" baseType="lpstr">
      <vt:lpstr>HY헤드라인M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12955485</dc:title>
  <dc:creator>MangoBoard.net</dc:creator>
  <cp:lastModifiedBy>user</cp:lastModifiedBy>
  <cp:revision>76</cp:revision>
  <dcterms:created xsi:type="dcterms:W3CDTF">2022-08-10T05:57:48Z</dcterms:created>
  <dcterms:modified xsi:type="dcterms:W3CDTF">2023-03-15T00:33:19Z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2022-02-22T00:00:00Z</vt:filetime>
  </property>
  <property fmtid="{D5CDD505-2E9C-101B-9397-08002B2CF9AE}" pid="3" name="LastSaved">
    <vt:filetime>2022-08-10T00:00:00Z</vt:filetime>
  </property>
</Properties>
</file>