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77" r:id="rId6"/>
    <p:sldId id="278" r:id="rId7"/>
    <p:sldId id="279" r:id="rId8"/>
    <p:sldId id="281" r:id="rId9"/>
    <p:sldId id="284" r:id="rId10"/>
    <p:sldId id="286" r:id="rId11"/>
    <p:sldId id="287" r:id="rId12"/>
    <p:sldId id="288" r:id="rId13"/>
    <p:sldId id="289" r:id="rId14"/>
    <p:sldId id="290" r:id="rId15"/>
  </p:sldIdLst>
  <p:sldSz cx="16268700" cy="12204700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EFDED4"/>
    <a:srgbClr val="6C490A"/>
    <a:srgbClr val="F0D5CA"/>
    <a:srgbClr val="B8A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728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628" y="3783457"/>
            <a:ext cx="13833793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1257" y="6834632"/>
            <a:ext cx="1139253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752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81650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752" y="488188"/>
            <a:ext cx="14647545" cy="1952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752" y="2807081"/>
            <a:ext cx="1464754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3517" y="11350371"/>
            <a:ext cx="520801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752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8036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mhyunju1106@naver.co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hyunju1106@naver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hrk.co.k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2801723" y="1606550"/>
            <a:ext cx="110626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</a:t>
            </a:r>
            <a:endParaRPr lang="en-US" altLang="ko-KR" sz="9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9600" b="1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사전교육</a:t>
            </a:r>
            <a:endParaRPr lang="ko-KR" altLang="en-US" sz="9600" b="1" dirty="0">
              <a:solidFill>
                <a:srgbClr val="6C49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09" y="5197139"/>
            <a:ext cx="13317291" cy="55095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791950" y="5952926"/>
            <a:ext cx="2378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041-660-1596</a:t>
            </a:r>
            <a:endParaRPr lang="ko-KR" altLang="en-US" sz="2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8385" y="8159750"/>
            <a:ext cx="266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 직무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경험 기회 제공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0171" y="5645150"/>
            <a:ext cx="1444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학년 이상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재학생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신청가능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350" y="2673350"/>
            <a:ext cx="14859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2) </a:t>
            </a:r>
            <a:r>
              <a:rPr lang="en-US" altLang="ko-KR" sz="2400" b="1" dirty="0" err="1">
                <a:latin typeface="+mn-ea"/>
              </a:rPr>
              <a:t>사용자서비스-학생서비스-현장실습-현장실습참가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현장실습업체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리스트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확인</a:t>
            </a:r>
            <a:r>
              <a:rPr lang="en-US" altLang="ko-KR" sz="2400" b="1" dirty="0">
                <a:latin typeface="+mn-ea"/>
              </a:rPr>
              <a:t> 후 </a:t>
            </a:r>
            <a:r>
              <a:rPr lang="en-US" altLang="ko-KR" sz="2400" b="1" dirty="0" err="1" smtClean="0">
                <a:latin typeface="+mn-ea"/>
              </a:rPr>
              <a:t>실습신청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err="1" smtClean="0">
                <a:latin typeface="+mn-ea"/>
              </a:rPr>
              <a:t>서명스캔</a:t>
            </a:r>
            <a:r>
              <a:rPr lang="ko-KR" altLang="en-US" sz="2400" b="1" dirty="0" smtClean="0">
                <a:latin typeface="+mn-ea"/>
              </a:rPr>
              <a:t> 파일 업로드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en-US" altLang="ko-KR" sz="2400" b="1" dirty="0" err="1" smtClean="0">
                <a:latin typeface="+mn-ea"/>
              </a:rPr>
              <a:t>서약서</a:t>
            </a:r>
            <a:r>
              <a:rPr lang="ko-KR" altLang="en-US" sz="2400" b="1" dirty="0" smtClean="0">
                <a:latin typeface="+mn-ea"/>
              </a:rPr>
              <a:t>동의</a:t>
            </a:r>
            <a:r>
              <a:rPr lang="en-US" altLang="ko-KR" sz="2400" b="1" dirty="0" smtClean="0">
                <a:latin typeface="+mn-ea"/>
              </a:rPr>
              <a:t> </a:t>
            </a:r>
            <a:r>
              <a:rPr lang="en-US" altLang="ko-KR" sz="2400" b="1" dirty="0">
                <a:latin typeface="+mn-ea"/>
              </a:rPr>
              <a:t>및 </a:t>
            </a:r>
            <a:r>
              <a:rPr lang="en-US" altLang="ko-KR" sz="2400" b="1" dirty="0" err="1">
                <a:latin typeface="+mn-ea"/>
              </a:rPr>
              <a:t>개인정보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활용동의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en-US" altLang="ko-KR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9079244"/>
            <a:ext cx="14429560" cy="208595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3905165"/>
            <a:ext cx="14429560" cy="509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8754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0550" y="3873679"/>
            <a:ext cx="1470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4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ko-KR" altLang="en-US" sz="2400" b="1" dirty="0">
                <a:latin typeface="+mn-ea"/>
              </a:rPr>
              <a:t>사용자서비스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 err="1">
                <a:latin typeface="+mn-ea"/>
              </a:rPr>
              <a:t>학생서비스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현장실습일지작성</a:t>
            </a:r>
            <a:r>
              <a:rPr lang="en-US" altLang="ko-KR" sz="2400" b="1" dirty="0">
                <a:latin typeface="+mn-ea"/>
              </a:rPr>
              <a:t>(3</a:t>
            </a:r>
            <a:r>
              <a:rPr lang="ko-KR" altLang="en-US" sz="2400" b="1" dirty="0" err="1">
                <a:latin typeface="+mn-ea"/>
              </a:rPr>
              <a:t>일이내</a:t>
            </a:r>
            <a:r>
              <a:rPr lang="en-US" altLang="ko-KR" sz="2400" b="1" dirty="0">
                <a:latin typeface="+mn-ea"/>
              </a:rPr>
              <a:t>/100</a:t>
            </a:r>
            <a:r>
              <a:rPr lang="ko-KR" altLang="en-US" sz="2400" b="1" dirty="0" err="1">
                <a:latin typeface="+mn-ea"/>
              </a:rPr>
              <a:t>자이상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49" y="4672409"/>
            <a:ext cx="12633808" cy="68401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0550" y="2520950"/>
            <a:ext cx="15056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3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ko-KR" altLang="en-US" sz="2400" b="1" dirty="0" err="1">
                <a:latin typeface="+mn-ea"/>
              </a:rPr>
              <a:t>한서대학교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en-US" altLang="ko-KR" sz="2400" b="1" dirty="0">
                <a:latin typeface="+mn-ea"/>
              </a:rPr>
              <a:t>LINC3.0 </a:t>
            </a:r>
            <a:r>
              <a:rPr lang="ko-KR" altLang="en-US" sz="2400" b="1" dirty="0">
                <a:latin typeface="+mn-ea"/>
              </a:rPr>
              <a:t>표준현장실습 학생 참여 신청서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ko-KR" altLang="en-US" sz="2400" b="1" dirty="0">
                <a:latin typeface="+mn-ea"/>
              </a:rPr>
              <a:t>한글파일 메일 제출</a:t>
            </a:r>
            <a:r>
              <a:rPr lang="en-US" altLang="ko-KR" sz="2400" b="1" dirty="0">
                <a:latin typeface="+mn-ea"/>
              </a:rPr>
              <a:t>/</a:t>
            </a:r>
            <a:r>
              <a:rPr lang="en-US" altLang="ko-KR" sz="2400" b="1" u="sng" dirty="0">
                <a:latin typeface="+mn-ea"/>
                <a:hlinkClick r:id="rId4"/>
              </a:rPr>
              <a:t>mhyunju1106@naver.com</a:t>
            </a:r>
            <a:r>
              <a:rPr lang="en-US" altLang="ko-KR" sz="2400" b="1" dirty="0">
                <a:latin typeface="+mn-ea"/>
              </a:rPr>
              <a:t>)-</a:t>
            </a:r>
            <a:r>
              <a:rPr lang="ko-KR" altLang="en-US" sz="2400" b="1" dirty="0" err="1">
                <a:latin typeface="+mn-ea"/>
              </a:rPr>
              <a:t>한서대학교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ko-KR" altLang="en-US" sz="2400" b="1" dirty="0" err="1">
                <a:latin typeface="+mn-ea"/>
              </a:rPr>
              <a:t>학사공지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ko-KR" altLang="en-US" sz="2400" b="1" dirty="0" smtClean="0">
                <a:latin typeface="+mn-ea"/>
              </a:rPr>
              <a:t>다운로드</a:t>
            </a:r>
            <a:endParaRPr lang="ko-KR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47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5309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880" y="2164415"/>
            <a:ext cx="15536571" cy="223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5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ko-KR" altLang="en-US" sz="2400" b="1" dirty="0">
                <a:latin typeface="+mn-ea"/>
              </a:rPr>
              <a:t>표준 현장실습학기제 운영 </a:t>
            </a:r>
            <a:r>
              <a:rPr lang="ko-KR" altLang="en-US" sz="2400" b="1" dirty="0" err="1">
                <a:latin typeface="+mn-ea"/>
              </a:rPr>
              <a:t>중간점검서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ko-KR" altLang="en-US" sz="2400" b="1" dirty="0">
                <a:latin typeface="+mn-ea"/>
              </a:rPr>
              <a:t>한글파일 메일 제출</a:t>
            </a:r>
            <a:r>
              <a:rPr lang="en-US" altLang="ko-KR" sz="2400" b="1" dirty="0">
                <a:latin typeface="+mn-ea"/>
              </a:rPr>
              <a:t>/</a:t>
            </a:r>
            <a:r>
              <a:rPr lang="en-US" altLang="ko-KR" sz="2400" b="1" u="sng" dirty="0">
                <a:latin typeface="+mn-ea"/>
                <a:hlinkClick r:id="rId3"/>
              </a:rPr>
              <a:t>mhyunju1106@naver.com</a:t>
            </a:r>
            <a:r>
              <a:rPr lang="en-US" altLang="ko-KR" sz="2400" b="1" dirty="0">
                <a:latin typeface="+mn-ea"/>
              </a:rPr>
              <a:t>)-</a:t>
            </a:r>
            <a:r>
              <a:rPr lang="ko-KR" altLang="en-US" sz="2400" b="1" dirty="0" err="1">
                <a:latin typeface="+mn-ea"/>
              </a:rPr>
              <a:t>한서대학교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ko-KR" altLang="en-US" sz="2400" b="1" dirty="0" err="1">
                <a:latin typeface="+mn-ea"/>
              </a:rPr>
              <a:t>학사공지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ko-KR" altLang="en-US" sz="2400" b="1" dirty="0" smtClean="0">
                <a:latin typeface="+mn-ea"/>
              </a:rPr>
              <a:t>다운로드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6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ko-KR" altLang="en-US" sz="2400" b="1" dirty="0">
                <a:latin typeface="+mn-ea"/>
              </a:rPr>
              <a:t>사용자서비스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 err="1">
                <a:latin typeface="+mn-ea"/>
              </a:rPr>
              <a:t>학생서비스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현장실습결과보고서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ko-KR" altLang="en-US" sz="2400" b="1" dirty="0">
                <a:latin typeface="+mn-ea"/>
              </a:rPr>
              <a:t>항목별 </a:t>
            </a:r>
            <a:r>
              <a:rPr lang="en-US" altLang="ko-KR" sz="2400" b="1" dirty="0">
                <a:latin typeface="+mn-ea"/>
              </a:rPr>
              <a:t>300</a:t>
            </a:r>
            <a:r>
              <a:rPr lang="ko-KR" altLang="en-US" sz="2400" b="1" dirty="0" err="1">
                <a:latin typeface="+mn-ea"/>
              </a:rPr>
              <a:t>자이상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18" y="4931971"/>
            <a:ext cx="14665896" cy="644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7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en-US" altLang="ko-KR" sz="2400" b="1" dirty="0" err="1">
                <a:latin typeface="+mn-ea"/>
              </a:rPr>
              <a:t>사용자서비스-학생서비스-현장실습-현장실습설문조사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항목별</a:t>
            </a:r>
            <a:r>
              <a:rPr lang="en-US" altLang="ko-KR" sz="2400" b="1" dirty="0">
                <a:latin typeface="+mn-ea"/>
              </a:rPr>
              <a:t> 300자이상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95" y="3443300"/>
            <a:ext cx="14861155" cy="271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5238750" y="2520950"/>
            <a:ext cx="6596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9600" b="1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2" y="4730750"/>
            <a:ext cx="10058400" cy="56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93"/>
          <p:cNvSpPr/>
          <p:nvPr/>
        </p:nvSpPr>
        <p:spPr>
          <a:xfrm>
            <a:off x="-17668" y="0"/>
            <a:ext cx="5535325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5" y="8064611"/>
            <a:ext cx="6005741" cy="41355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271029" y="3084881"/>
            <a:ext cx="8097088" cy="6810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표준현장실습학기제 주요 내용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모집안내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유의사항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코로나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19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방역 안내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사전교육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이수방법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6.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</a:p>
          <a:p>
            <a:pPr>
              <a:lnSpc>
                <a:spcPct val="200000"/>
              </a:lnSpc>
            </a:pP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7" name="그림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1204030" y="2673350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록 </a:t>
            </a:r>
            <a:endParaRPr lang="ko-KR" altLang="en-US" sz="72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0" y="0"/>
            <a:ext cx="16272001" cy="4101477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827378" y="259738"/>
            <a:ext cx="95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r>
              <a:rPr lang="en-US" altLang="ko-KR" sz="8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en-US" altLang="ko-KR" sz="80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</a:t>
            </a:r>
            <a:r>
              <a:rPr lang="ko-KR" altLang="en-US" sz="6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주요 </a:t>
            </a:r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51" name="표 4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20468"/>
              </p:ext>
            </p:extLst>
          </p:nvPr>
        </p:nvGraphicFramePr>
        <p:xfrm>
          <a:off x="666750" y="5035550"/>
          <a:ext cx="14975084" cy="55626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123745644"/>
                    </a:ext>
                  </a:extLst>
                </a:gridCol>
                <a:gridCol w="11927084">
                  <a:extLst>
                    <a:ext uri="{9D8B030D-6E8A-4147-A177-3AD203B41FA5}">
                      <a16:colId xmlns:a16="http://schemas.microsoft.com/office/drawing/2014/main" val="606166971"/>
                    </a:ext>
                  </a:extLst>
                </a:gridCol>
              </a:tblGrid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용어의 개선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수업의 형태로 운영되는 사항을“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표준현장실습학기제”라는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용어로 단일화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「고등교육법」 및 「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산학협력법」에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따른 표준화 된 운영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15940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의무지급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기업→학생지급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] 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총실습시간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휴게시간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b="1" kern="0" spc="0" dirty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이상 </a:t>
                      </a:r>
                      <a:r>
                        <a:rPr lang="ko-KR" altLang="en-US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 →산업체 요청 시</a:t>
                      </a:r>
                      <a:r>
                        <a:rPr lang="en-US" altLang="ko-KR" sz="2000" b="1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2000" kern="0" spc="0" dirty="0" smtClean="0">
                          <a:solidFill>
                            <a:srgbClr val="6600FF"/>
                          </a:solidFill>
                          <a:effectLst/>
                          <a:latin typeface="+mn-ea"/>
                          <a:ea typeface="+mn-ea"/>
                        </a:rPr>
                        <a:t>동계학기부터</a:t>
                      </a:r>
                      <a:endParaRPr lang="ko-KR" altLang="en-US" sz="2000" kern="0" spc="0" dirty="0">
                        <a:solidFill>
                          <a:srgbClr val="66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76701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필수배정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직무에 부합하는 운영계획을 수립하고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및 점검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 등의 시간을 배정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10~25%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배정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13624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재택근무 인정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코로나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국가재난상황에 따라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¼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경우에만 적용 가능하면 재택근무 운영계획서 따로 제출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02743"/>
                  </a:ext>
                </a:extLst>
              </a:tr>
            </a:tbl>
          </a:graphicData>
        </a:graphic>
      </p:graphicFrame>
      <p:pic>
        <p:nvPicPr>
          <p:cNvPr id="452" name="그림 4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0" y="1377949"/>
            <a:ext cx="5756249" cy="272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560219"/>
            <a:ext cx="46482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64" name="표 3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937353"/>
              </p:ext>
            </p:extLst>
          </p:nvPr>
        </p:nvGraphicFramePr>
        <p:xfrm>
          <a:off x="5473325" y="615950"/>
          <a:ext cx="10289189" cy="7086599"/>
        </p:xfrm>
        <a:graphic>
          <a:graphicData uri="http://schemas.openxmlformats.org/drawingml/2006/table">
            <a:tbl>
              <a:tblPr/>
              <a:tblGrid>
                <a:gridCol w="1594225">
                  <a:extLst>
                    <a:ext uri="{9D8B030D-6E8A-4147-A177-3AD203B41FA5}">
                      <a16:colId xmlns:a16="http://schemas.microsoft.com/office/drawing/2014/main" val="2609716114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366512539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72078397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203908036"/>
                    </a:ext>
                  </a:extLst>
                </a:gridCol>
                <a:gridCol w="1608364">
                  <a:extLst>
                    <a:ext uri="{9D8B030D-6E8A-4147-A177-3AD203B41FA5}">
                      <a16:colId xmlns:a16="http://schemas.microsoft.com/office/drawing/2014/main" val="3936629307"/>
                    </a:ext>
                  </a:extLst>
                </a:gridCol>
              </a:tblGrid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모집대상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132790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3,4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 재학생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졸업유예자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,4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신청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252"/>
                  </a:ext>
                </a:extLst>
              </a:tr>
              <a:tr h="833750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면허증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및 자격증 필수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현장실습학과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간호학과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물리치료학과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방사선학과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의료복지공학과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작업치료학과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치위생학과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 제외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270084"/>
                  </a:ext>
                </a:extLst>
              </a:tr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모집일정</a:t>
                      </a:r>
                      <a:endParaRPr lang="ko-KR" altLang="en-US" sz="2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896918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수강신청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기간 전 홈페이지 공지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021291"/>
                  </a:ext>
                </a:extLst>
              </a:tr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지원사항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702595"/>
                  </a:ext>
                </a:extLst>
              </a:tr>
              <a:tr h="45363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과목명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766882"/>
                  </a:ext>
                </a:extLst>
              </a:tr>
              <a:tr h="810218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Ⅰ,Ⅱ,Ⅴ,Ⅵ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Ⅸ,Ⅹ,XIII,XIV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학점 인정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884546"/>
                  </a:ext>
                </a:extLst>
              </a:tr>
              <a:tr h="7547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313656"/>
                  </a:ext>
                </a:extLst>
              </a:tr>
              <a:tr h="620776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하계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계절학기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Ⅲ,Ⅳ,Ⅶ,Ⅷ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XI,XII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962461"/>
                  </a:ext>
                </a:extLst>
              </a:tr>
              <a:tr h="6492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508031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산재보험 의무가입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상해보험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의무가입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218016"/>
                  </a:ext>
                </a:extLst>
              </a:tr>
            </a:tbl>
          </a:graphicData>
        </a:graphic>
      </p:graphicFrame>
      <p:graphicFrame>
        <p:nvGraphicFramePr>
          <p:cNvPr id="365" name="표 3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804098"/>
              </p:ext>
            </p:extLst>
          </p:nvPr>
        </p:nvGraphicFramePr>
        <p:xfrm>
          <a:off x="5473324" y="7793520"/>
          <a:ext cx="10289189" cy="3352632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1542827603"/>
                    </a:ext>
                  </a:extLst>
                </a:gridCol>
              </a:tblGrid>
              <a:tr h="48624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신청방법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611771"/>
                  </a:ext>
                </a:extLst>
              </a:tr>
              <a:tr h="175286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교육통합정보시스템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표준현장실습이력서관리 이력서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표준현장실습참가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개인정보활용 동의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작성 후 메일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(j1865u@naver.com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송부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64262"/>
                  </a:ext>
                </a:extLst>
              </a:tr>
              <a:tr h="1058552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하단 기타홈페이지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가입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411737"/>
                  </a:ext>
                </a:extLst>
              </a:tr>
            </a:tbl>
          </a:graphicData>
        </a:graphic>
      </p:graphicFrame>
      <p:pic>
        <p:nvPicPr>
          <p:cNvPr id="382" name="그림 3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454150"/>
            <a:ext cx="46044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434297"/>
              </p:ext>
            </p:extLst>
          </p:nvPr>
        </p:nvGraphicFramePr>
        <p:xfrm>
          <a:off x="5304521" y="463550"/>
          <a:ext cx="10505784" cy="9814900"/>
        </p:xfrm>
        <a:graphic>
          <a:graphicData uri="http://schemas.openxmlformats.org/drawingml/2006/table">
            <a:tbl>
              <a:tblPr/>
              <a:tblGrid>
                <a:gridCol w="1382029">
                  <a:extLst>
                    <a:ext uri="{9D8B030D-6E8A-4147-A177-3AD203B41FA5}">
                      <a16:colId xmlns:a16="http://schemas.microsoft.com/office/drawing/2014/main" val="331508024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93326044"/>
                    </a:ext>
                  </a:extLst>
                </a:gridCol>
                <a:gridCol w="3109405">
                  <a:extLst>
                    <a:ext uri="{9D8B030D-6E8A-4147-A177-3AD203B41FA5}">
                      <a16:colId xmlns:a16="http://schemas.microsoft.com/office/drawing/2014/main" val="138614310"/>
                    </a:ext>
                  </a:extLst>
                </a:gridCol>
                <a:gridCol w="2585350">
                  <a:extLst>
                    <a:ext uri="{9D8B030D-6E8A-4147-A177-3AD203B41FA5}">
                      <a16:colId xmlns:a16="http://schemas.microsoft.com/office/drawing/2014/main" val="1032816076"/>
                    </a:ext>
                  </a:extLst>
                </a:gridCol>
              </a:tblGrid>
              <a:tr h="632752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운영절차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059797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11982"/>
                  </a:ext>
                </a:extLst>
              </a:tr>
              <a:tr h="118447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현장실습 이력서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회원가입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회사직인등록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사업자등록증사본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사전점검서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후 업로드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운영공지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19486"/>
                  </a:ext>
                </a:extLst>
              </a:tr>
              <a:tr h="11844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서명스캔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후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업로드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 발송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공고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지원 및 정보제공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596084"/>
                  </a:ext>
                </a:extLst>
              </a:tr>
              <a:tr h="9060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참여학생선발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협약 체결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강의계획서작성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상해보험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93661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진행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68795"/>
                  </a:ext>
                </a:extLst>
              </a:tr>
              <a:tr h="1736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사전교육이수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성희롱예방교육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산업안전보건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중간점검서</a:t>
                      </a: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작성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시점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확인서 제출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일주일이내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477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종료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3902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설문조사 작성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체험수기 제출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(PPT)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92341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학점부여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28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03.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664322"/>
              </p:ext>
            </p:extLst>
          </p:nvPr>
        </p:nvGraphicFramePr>
        <p:xfrm>
          <a:off x="5391151" y="1682750"/>
          <a:ext cx="10134600" cy="8458199"/>
        </p:xfrm>
        <a:graphic>
          <a:graphicData uri="http://schemas.openxmlformats.org/drawingml/2006/table">
            <a:tbl>
              <a:tblPr/>
              <a:tblGrid>
                <a:gridCol w="10134600">
                  <a:extLst>
                    <a:ext uri="{9D8B030D-6E8A-4147-A177-3AD203B41FA5}">
                      <a16:colId xmlns:a16="http://schemas.microsoft.com/office/drawing/2014/main" val="616846957"/>
                    </a:ext>
                  </a:extLst>
                </a:gridCol>
              </a:tblGrid>
              <a:tr h="96732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유의사항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011777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표준현장실습학기제 교과목 최대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36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956282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40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연속성을 원칙으로 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567131"/>
                  </a:ext>
                </a:extLst>
              </a:tr>
              <a:tr h="181077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실습인정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1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15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법정 공휴일은 실습 일수에서 포함되지 않음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1054690"/>
                  </a:ext>
                </a:extLst>
              </a:tr>
              <a:tr h="181077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표준현장실습학기제 중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일반교과목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수강신청 불가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</a:t>
                      </a:r>
                      <a:r>
                        <a:rPr lang="en-US" altLang="ko-KR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yber</a:t>
                      </a:r>
                      <a:r>
                        <a:rPr lang="ko-KR" altLang="en-US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강의</a:t>
                      </a:r>
                      <a:r>
                        <a:rPr lang="en-US" altLang="ko-KR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/OCU</a:t>
                      </a:r>
                      <a:r>
                        <a:rPr lang="ko-KR" altLang="en-US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강의 가능함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004434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학생의 전공과 연계되는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업무를 인지하여 실습 신청을 해야함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644777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직계가족회사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 현장실습 불가능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071788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368818" y="1377950"/>
            <a:ext cx="46737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04.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코로나 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19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방역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123" name="_x114755696" descr="EMB000027b801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463550"/>
            <a:ext cx="10821610" cy="744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3150" y="8217024"/>
            <a:ext cx="8763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2400" b="1" dirty="0">
                <a:solidFill>
                  <a:srgbClr val="FF0000"/>
                </a:solidFill>
                <a:latin typeface="+mn-ea"/>
              </a:rPr>
              <a:t>★ 의심증상</a:t>
            </a:r>
            <a:r>
              <a:rPr lang="en-US" altLang="ko-KR" sz="24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2400" b="1" dirty="0" err="1">
                <a:solidFill>
                  <a:srgbClr val="FF0000"/>
                </a:solidFill>
                <a:latin typeface="+mn-ea"/>
              </a:rPr>
              <a:t>자가격리</a:t>
            </a:r>
            <a:r>
              <a:rPr lang="ko-KR" altLang="en-US" sz="2400" b="1" dirty="0">
                <a:solidFill>
                  <a:srgbClr val="FF0000"/>
                </a:solidFill>
                <a:latin typeface="+mn-ea"/>
              </a:rPr>
              <a:t> 발생 시 ★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>
                <a:latin typeface="+mn-ea"/>
              </a:rPr>
              <a:t>▶ </a:t>
            </a:r>
            <a:r>
              <a:rPr lang="en-US" altLang="ko-KR" sz="2000" dirty="0" err="1">
                <a:latin typeface="+mn-ea"/>
              </a:rPr>
              <a:t>관할</a:t>
            </a:r>
            <a:r>
              <a:rPr lang="en-US" altLang="ko-KR" sz="2000" dirty="0">
                <a:latin typeface="+mn-ea"/>
              </a:rPr>
              <a:t> </a:t>
            </a:r>
            <a:r>
              <a:rPr lang="en-US" altLang="ko-KR" sz="2000" dirty="0" err="1">
                <a:latin typeface="+mn-ea"/>
              </a:rPr>
              <a:t>보건소</a:t>
            </a:r>
            <a:r>
              <a:rPr lang="en-US" altLang="ko-KR" sz="2000" dirty="0">
                <a:latin typeface="+mn-ea"/>
              </a:rPr>
              <a:t>(1339/지역번호+120) </a:t>
            </a:r>
            <a:r>
              <a:rPr lang="en-US" altLang="ko-KR" sz="2000" dirty="0" err="1">
                <a:latin typeface="+mn-ea"/>
              </a:rPr>
              <a:t>연락하여</a:t>
            </a:r>
            <a:r>
              <a:rPr lang="en-US" altLang="ko-KR" sz="2000" dirty="0">
                <a:latin typeface="+mn-ea"/>
              </a:rPr>
              <a:t> </a:t>
            </a:r>
            <a:r>
              <a:rPr lang="en-US" altLang="ko-KR" sz="2000" dirty="0" err="1">
                <a:latin typeface="+mn-ea"/>
              </a:rPr>
              <a:t>상담하기</a:t>
            </a:r>
            <a:endParaRPr lang="en-US" altLang="ko-KR" sz="200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>
                <a:latin typeface="+mn-ea"/>
              </a:rPr>
              <a:t>▶ </a:t>
            </a:r>
            <a:r>
              <a:rPr lang="en-US" altLang="ko-KR" sz="2000" dirty="0" err="1">
                <a:latin typeface="+mn-ea"/>
              </a:rPr>
              <a:t>확진</a:t>
            </a:r>
            <a:r>
              <a:rPr lang="en-US" altLang="ko-KR" sz="2000" dirty="0">
                <a:latin typeface="+mn-ea"/>
              </a:rPr>
              <a:t> 후 </a:t>
            </a:r>
            <a:r>
              <a:rPr lang="en-US" altLang="ko-KR" sz="2000" dirty="0" err="1">
                <a:latin typeface="+mn-ea"/>
              </a:rPr>
              <a:t>자가격리통지서</a:t>
            </a:r>
            <a:r>
              <a:rPr lang="en-US" altLang="ko-KR" sz="2000" dirty="0">
                <a:latin typeface="+mn-ea"/>
              </a:rPr>
              <a:t> </a:t>
            </a:r>
            <a:r>
              <a:rPr lang="en-US" altLang="ko-KR" sz="2000" dirty="0" err="1">
                <a:latin typeface="+mn-ea"/>
              </a:rPr>
              <a:t>메일</a:t>
            </a:r>
            <a:r>
              <a:rPr lang="en-US" altLang="ko-KR" sz="2000" dirty="0">
                <a:latin typeface="+mn-ea"/>
              </a:rPr>
              <a:t> </a:t>
            </a:r>
            <a:r>
              <a:rPr lang="en-US" altLang="ko-KR" sz="2000" dirty="0" err="1">
                <a:latin typeface="+mn-ea"/>
              </a:rPr>
              <a:t>제출</a:t>
            </a:r>
            <a:endParaRPr lang="en-US" altLang="ko-KR" sz="200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>
                <a:latin typeface="+mn-ea"/>
              </a:rPr>
              <a:t>▶ </a:t>
            </a:r>
            <a:r>
              <a:rPr lang="en-US" altLang="ko-KR" sz="2000" dirty="0" err="1">
                <a:latin typeface="+mn-ea"/>
              </a:rPr>
              <a:t>반드시</a:t>
            </a:r>
            <a:r>
              <a:rPr lang="en-US" altLang="ko-KR" sz="2000" dirty="0">
                <a:latin typeface="+mn-ea"/>
              </a:rPr>
              <a:t> </a:t>
            </a:r>
            <a:r>
              <a:rPr lang="en-US" altLang="ko-KR" sz="2000" dirty="0" err="1">
                <a:latin typeface="+mn-ea"/>
              </a:rPr>
              <a:t>현장실습지원센터에</a:t>
            </a:r>
            <a:r>
              <a:rPr lang="en-US" altLang="ko-KR" sz="2000" dirty="0">
                <a:latin typeface="+mn-ea"/>
              </a:rPr>
              <a:t> </a:t>
            </a:r>
            <a:r>
              <a:rPr lang="en-US" altLang="ko-KR" sz="2000" dirty="0" err="1">
                <a:latin typeface="+mn-ea"/>
              </a:rPr>
              <a:t>연락하여</a:t>
            </a:r>
            <a:r>
              <a:rPr lang="en-US" altLang="ko-KR" sz="2000" dirty="0">
                <a:latin typeface="+mn-ea"/>
              </a:rPr>
              <a:t> </a:t>
            </a:r>
            <a:r>
              <a:rPr lang="en-US" altLang="ko-KR" sz="2000" dirty="0" err="1">
                <a:latin typeface="+mn-ea"/>
              </a:rPr>
              <a:t>상담하기</a:t>
            </a:r>
            <a:r>
              <a:rPr lang="en-US" altLang="ko-KR" sz="2000" dirty="0">
                <a:latin typeface="+mn-ea"/>
              </a:rPr>
              <a:t>(041-660-1596</a:t>
            </a:r>
            <a:r>
              <a:rPr lang="en-US" altLang="ko-KR" sz="2000" dirty="0" smtClean="0">
                <a:latin typeface="+mn-ea"/>
              </a:rPr>
              <a:t>)</a:t>
            </a:r>
            <a:endParaRPr lang="ko-KR" altLang="en-US" sz="2000" dirty="0">
              <a:latin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257890" y="1315582"/>
            <a:ext cx="478468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사전교육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이수 방법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6932" y="7881541"/>
            <a:ext cx="10247675" cy="14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fontAlgn="base">
              <a:lnSpc>
                <a:spcPct val="200000"/>
              </a:lnSpc>
            </a:pPr>
            <a:r>
              <a:rPr lang="ko-KR" altLang="en-US" sz="2400" dirty="0">
                <a:latin typeface="+mn-ea"/>
              </a:rPr>
              <a:t>■ 사전교육 온라인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성희롱예방교육</a:t>
            </a:r>
            <a:r>
              <a:rPr lang="en-US" altLang="ko-KR" sz="2400" dirty="0">
                <a:latin typeface="+mn-ea"/>
              </a:rPr>
              <a:t>/</a:t>
            </a:r>
            <a:r>
              <a:rPr lang="ko-KR" altLang="en-US" sz="2400" dirty="0">
                <a:latin typeface="+mn-ea"/>
              </a:rPr>
              <a:t>산업안전보건</a:t>
            </a:r>
            <a:r>
              <a:rPr lang="en-US" altLang="ko-KR" sz="2400" dirty="0">
                <a:latin typeface="+mn-ea"/>
              </a:rPr>
              <a:t>)</a:t>
            </a:r>
            <a:endParaRPr lang="ko-KR" altLang="en-US" sz="2400" dirty="0">
              <a:latin typeface="+mn-ea"/>
            </a:endParaRPr>
          </a:p>
          <a:p>
            <a:pPr lvl="1" fontAlgn="base" latinLnBrk="0">
              <a:lnSpc>
                <a:spcPct val="200000"/>
              </a:lnSpc>
            </a:pPr>
            <a:r>
              <a:rPr lang="ko-KR" altLang="en-US" sz="2400" dirty="0">
                <a:latin typeface="+mn-ea"/>
              </a:rPr>
              <a:t>㈜휴먼리소스코리아 이러닝 </a:t>
            </a:r>
            <a:r>
              <a:rPr lang="en-US" altLang="ko-KR" sz="2400" u="sng" dirty="0">
                <a:latin typeface="+mn-ea"/>
                <a:hlinkClick r:id="rId3"/>
              </a:rPr>
              <a:t>https://www.ehrk.co.kr/</a:t>
            </a:r>
            <a:r>
              <a:rPr lang="ko-KR" altLang="en-US" sz="2400" dirty="0">
                <a:latin typeface="+mn-ea"/>
              </a:rPr>
              <a:t> 휴대폰 문자 발송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521" y="2063750"/>
            <a:ext cx="10734300" cy="51816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088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79" y="2769284"/>
            <a:ext cx="1559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2400" b="1" dirty="0" err="1" smtClean="0">
                <a:latin typeface="+mn-ea"/>
              </a:rPr>
              <a:t>한서포탈로그인</a:t>
            </a:r>
            <a:r>
              <a:rPr lang="en-US" altLang="ko-KR" sz="2400" b="1" dirty="0" err="1">
                <a:latin typeface="+mn-ea"/>
              </a:rPr>
              <a:t>-교육통합정보시스템-사용자서비스-학생서비스</a:t>
            </a:r>
            <a:r>
              <a:rPr lang="en-US" altLang="ko-KR" sz="2400" b="1" dirty="0" err="1" smtClean="0">
                <a:latin typeface="+mn-ea"/>
              </a:rPr>
              <a:t>-현장실습</a:t>
            </a:r>
            <a:r>
              <a:rPr lang="en-US" altLang="ko-KR" sz="2400" b="1" dirty="0" err="1">
                <a:latin typeface="+mn-ea"/>
              </a:rPr>
              <a:t>-</a:t>
            </a:r>
            <a:r>
              <a:rPr lang="en-US" altLang="ko-KR" sz="2400" b="1" dirty="0" err="1" smtClean="0">
                <a:latin typeface="+mn-ea"/>
              </a:rPr>
              <a:t>현장실습이력서관리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이력서작성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en-US" altLang="ko-KR" sz="2400" b="1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3511550"/>
            <a:ext cx="12909492" cy="780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752</Words>
  <Application>Microsoft Office PowerPoint</Application>
  <PresentationFormat>사용자 지정</PresentationFormat>
  <Paragraphs>161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HY헤드라인M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12955485</dc:title>
  <dc:creator>MangoBoard.net</dc:creator>
  <cp:lastModifiedBy>user</cp:lastModifiedBy>
  <cp:revision>43</cp:revision>
  <cp:lastPrinted>2022-09-07T01:00:18Z</cp:lastPrinted>
  <dcterms:created xsi:type="dcterms:W3CDTF">2022-08-10T05:57:48Z</dcterms:created>
  <dcterms:modified xsi:type="dcterms:W3CDTF">2023-05-02T00:38:48Z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2022-02-22T00:00:00Z</vt:filetime>
  </property>
  <property fmtid="{D5CDD505-2E9C-101B-9397-08002B2CF9AE}" pid="3" name="LastSaved">
    <vt:filetime>2022-08-10T00:00:00Z</vt:filetime>
  </property>
</Properties>
</file>