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79" r:id="rId8"/>
    <p:sldId id="289" r:id="rId9"/>
    <p:sldId id="292" r:id="rId10"/>
    <p:sldId id="291" r:id="rId11"/>
    <p:sldId id="293" r:id="rId12"/>
    <p:sldId id="286" r:id="rId13"/>
    <p:sldId id="284" r:id="rId14"/>
    <p:sldId id="287" r:id="rId15"/>
    <p:sldId id="290" r:id="rId16"/>
  </p:sldIdLst>
  <p:sldSz cx="16268700" cy="12204700"/>
  <p:notesSz cx="16268700" cy="122047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331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eo.ac.kr/main.do?s=h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안내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3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실습결과보고서승인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작성 완료 확인 후 승인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00" y="3614111"/>
            <a:ext cx="15329649" cy="773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4)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err="1" smtClean="0">
                <a:latin typeface="+mn-ea"/>
              </a:rPr>
              <a:t>실습평가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</a:t>
            </a:r>
            <a:r>
              <a:rPr lang="en-US" altLang="ko-KR" sz="2400" b="1" smtClean="0">
                <a:latin typeface="+mn-ea"/>
              </a:rPr>
              <a:t>* </a:t>
            </a:r>
            <a:r>
              <a:rPr lang="ko-KR" altLang="en-US" sz="2400" b="1" smtClean="0">
                <a:latin typeface="+mn-ea"/>
              </a:rPr>
              <a:t>실습기관 </a:t>
            </a:r>
            <a:r>
              <a:rPr lang="ko-KR" altLang="en-US" sz="2400" b="1" dirty="0" smtClean="0">
                <a:latin typeface="+mn-ea"/>
              </a:rPr>
              <a:t>점수를 확인 후 참고하셔서 평가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3740150"/>
            <a:ext cx="13711009" cy="729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6221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5" y="3559881"/>
            <a:ext cx="15251614" cy="6856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79" y="2769284"/>
            <a:ext cx="1486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</a:t>
            </a:r>
            <a:r>
              <a:rPr lang="ko-KR" altLang="en-US" sz="2400" b="1" smtClean="0">
                <a:latin typeface="+mn-ea"/>
              </a:rPr>
              <a:t>실습기관 </a:t>
            </a:r>
            <a:r>
              <a:rPr lang="ko-KR" altLang="en-US" sz="2400" b="1" dirty="0" smtClean="0">
                <a:latin typeface="+mn-ea"/>
              </a:rPr>
              <a:t>가입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신규</a:t>
            </a:r>
            <a:r>
              <a:rPr lang="en-US" altLang="ko-KR" sz="2400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2) </a:t>
            </a: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</a:t>
            </a:r>
            <a:r>
              <a:rPr lang="ko-KR" altLang="en-US" sz="2400" b="1" smtClean="0">
                <a:latin typeface="+mn-ea"/>
              </a:rPr>
              <a:t>실습기관 </a:t>
            </a:r>
            <a:r>
              <a:rPr lang="ko-KR" altLang="en-US" sz="2400" b="1" dirty="0" smtClean="0">
                <a:latin typeface="+mn-ea"/>
              </a:rPr>
              <a:t>로그인</a:t>
            </a:r>
            <a:endParaRPr lang="en-US" altLang="ko-KR" sz="2400" b="1" dirty="0">
              <a:latin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96725" y="9607550"/>
            <a:ext cx="2209800" cy="64633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n w="0"/>
                <a:solidFill>
                  <a:srgbClr val="0000FF"/>
                </a:solidFill>
              </a:rPr>
              <a:t>로그인 시 하단 </a:t>
            </a:r>
            <a:endParaRPr lang="en-US" altLang="ko-KR" b="1" dirty="0" smtClean="0">
              <a:ln w="0"/>
              <a:solidFill>
                <a:srgbClr val="0000FF"/>
              </a:solidFill>
            </a:endParaRPr>
          </a:p>
          <a:p>
            <a:pPr algn="ctr"/>
            <a:r>
              <a:rPr lang="ko-KR" altLang="en-US" b="1" dirty="0" smtClean="0">
                <a:ln w="0"/>
                <a:solidFill>
                  <a:srgbClr val="0000FF"/>
                </a:solidFill>
              </a:rPr>
              <a:t>검은 버튼 클릭</a:t>
            </a:r>
            <a:endParaRPr lang="ko-KR" altLang="en-US" b="1" dirty="0">
              <a:ln w="0"/>
              <a:solidFill>
                <a:srgbClr val="0000FF"/>
              </a:solidFill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3703802"/>
            <a:ext cx="9532494" cy="704674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187" y="3663950"/>
            <a:ext cx="4714875" cy="4848225"/>
          </a:xfrm>
          <a:prstGeom prst="rect">
            <a:avLst/>
          </a:prstGeom>
        </p:spPr>
      </p:pic>
      <p:cxnSp>
        <p:nvCxnSpPr>
          <p:cNvPr id="10" name="직선 화살표 연결선 9"/>
          <p:cNvCxnSpPr/>
          <p:nvPr/>
        </p:nvCxnSpPr>
        <p:spPr>
          <a:xfrm flipV="1">
            <a:off x="13001625" y="7854950"/>
            <a:ext cx="9525" cy="175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520056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dirty="0" smtClean="0">
                <a:latin typeface="+mn-ea"/>
              </a:rPr>
              <a:t>사용자서비스 </a:t>
            </a:r>
            <a:r>
              <a:rPr lang="en-US" altLang="ko-KR" sz="2400" b="1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ko-KR" altLang="en-US" sz="2400" b="1" smtClean="0">
                <a:latin typeface="+mn-ea"/>
              </a:rPr>
              <a:t>서비스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현장실습공고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* </a:t>
            </a:r>
            <a:r>
              <a:rPr lang="ko-KR" altLang="en-US" sz="2400" b="1" dirty="0" smtClean="0">
                <a:latin typeface="+mn-ea"/>
              </a:rPr>
              <a:t>실습운영계획서 신규 누르시고 운영 주차 모두 작성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하계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동계</a:t>
            </a:r>
            <a:r>
              <a:rPr lang="en-US" altLang="ko-KR" sz="2400" b="1" dirty="0" smtClean="0">
                <a:latin typeface="+mn-ea"/>
              </a:rPr>
              <a:t>: 1</a:t>
            </a:r>
            <a:r>
              <a:rPr lang="ko-KR" altLang="en-US" sz="2400" b="1" dirty="0" smtClean="0">
                <a:latin typeface="+mn-ea"/>
              </a:rPr>
              <a:t>개월</a:t>
            </a:r>
            <a:r>
              <a:rPr lang="en-US" altLang="ko-KR" sz="2400" b="1" dirty="0" smtClean="0">
                <a:latin typeface="+mn-ea"/>
              </a:rPr>
              <a:t>/8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, 1/2</a:t>
            </a:r>
            <a:r>
              <a:rPr lang="ko-KR" altLang="en-US" sz="2400" b="1" dirty="0" smtClean="0">
                <a:latin typeface="+mn-ea"/>
              </a:rPr>
              <a:t>학기</a:t>
            </a:r>
            <a:r>
              <a:rPr lang="en-US" altLang="ko-KR" sz="2400" b="1" dirty="0" smtClean="0">
                <a:latin typeface="+mn-ea"/>
              </a:rPr>
              <a:t>: 12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/15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595147" y="3740150"/>
            <a:ext cx="14778203" cy="7010400"/>
            <a:chOff x="595147" y="3740150"/>
            <a:chExt cx="14395443" cy="6633379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147" y="3740150"/>
              <a:ext cx="14395443" cy="6400800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2950" y="8616951"/>
              <a:ext cx="10437640" cy="17565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097088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19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안내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28762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→산업체 요청 시 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배정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91879"/>
              </p:ext>
            </p:extLst>
          </p:nvPr>
        </p:nvGraphicFramePr>
        <p:xfrm>
          <a:off x="5398375" y="892254"/>
          <a:ext cx="10289189" cy="500970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</a:tblGrid>
              <a:tr h="5256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모집대상 </a:t>
                      </a:r>
                      <a:endParaRPr lang="en-US" altLang="ko-KR" sz="2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1498862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실습지원금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 가능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기관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→실습 종료 후 산업체 요청 시 지급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2)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실습생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 가능 기관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고용보험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 이상 사업장 권장</a:t>
                      </a:r>
                      <a:endParaRPr lang="en-US" altLang="ko-KR" sz="16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1295527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불가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및 자격증 필수 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625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8757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메일 발송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기간 전 홈페이지 공지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165894"/>
              </p:ext>
            </p:extLst>
          </p:nvPr>
        </p:nvGraphicFramePr>
        <p:xfrm>
          <a:off x="5398374" y="5883759"/>
          <a:ext cx="10289189" cy="5634125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7111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293645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</a:t>
                      </a:r>
                      <a:r>
                        <a:rPr lang="ko-KR" altLang="en-US" sz="1600" dirty="0" smtClean="0">
                          <a:hlinkClick r:id="rId3"/>
                        </a:rPr>
                        <a:t> </a:t>
                      </a:r>
                      <a:r>
                        <a:rPr lang="en-US" altLang="ko-KR" sz="1600" dirty="0" smtClean="0">
                          <a:hlinkClick r:id="rId3"/>
                        </a:rPr>
                        <a:t>(hanseo.ac.kr)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하단 기타홈페이지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산업체 가입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or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산업체로그인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사용자서비스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현장실습공고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제출서류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1)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사전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서면점검서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실습기관용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2)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 현장실습학기제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운영 계획서</a:t>
                      </a:r>
                      <a:endParaRPr lang="en-US" altLang="ko-KR" sz="1600" b="1" kern="0" spc="0" baseline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3)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사업자등록증 사본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32026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3)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(mhyunju1106@naver.com)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70693"/>
              </p:ext>
            </p:extLst>
          </p:nvPr>
        </p:nvGraphicFramePr>
        <p:xfrm>
          <a:off x="5314950" y="996950"/>
          <a:ext cx="10505784" cy="9814900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642058"/>
              </p:ext>
            </p:extLst>
          </p:nvPr>
        </p:nvGraphicFramePr>
        <p:xfrm>
          <a:off x="5197297" y="311150"/>
          <a:ext cx="10134600" cy="11159188"/>
        </p:xfrm>
        <a:graphic>
          <a:graphicData uri="http://schemas.openxmlformats.org/drawingml/2006/table">
            <a:tbl>
              <a:tblPr/>
              <a:tblGrid>
                <a:gridCol w="1946453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408576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6549783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44250556"/>
                    </a:ext>
                  </a:extLst>
                </a:gridCol>
                <a:gridCol w="3311347">
                  <a:extLst>
                    <a:ext uri="{9D8B030D-6E8A-4147-A177-3AD203B41FA5}">
                      <a16:colId xmlns:a16="http://schemas.microsoft.com/office/drawing/2014/main" val="3144456100"/>
                    </a:ext>
                  </a:extLst>
                </a:gridCol>
              </a:tblGrid>
              <a:tr h="886544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2161456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지급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실습 종료 후 산업체 요청 시 지급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*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제출서류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학생급여지급명세서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국고지원금요청서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통장사본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산재보험가입증명서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           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이체내역서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774870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2735031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일수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현장실습이 실시되지 않은 법정 공휴일 및 참정권 행사일 등은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일수에서 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포함되지 않음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 방문은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 이상 의무이며 방문이 어려운 경우 온라인이나 유선 가능</a:t>
                      </a:r>
                      <a:endParaRPr lang="en-US" altLang="ko-KR" sz="2000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지도일지 꼭 작성</a:t>
                      </a:r>
                      <a:endParaRPr lang="en-US" altLang="ko-KR" sz="2000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54751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지도방문횟수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547517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~4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고속도로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현지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학생과 </a:t>
                      </a:r>
                      <a:r>
                        <a:rPr lang="ko-KR" altLang="en-US" sz="20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20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담당자 사진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03502"/>
                  </a:ext>
                </a:extLst>
              </a:tr>
              <a:tr h="547517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62130"/>
                  </a:ext>
                </a:extLst>
              </a:tr>
              <a:tr h="5651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~2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59132"/>
                  </a:ext>
                </a:extLst>
              </a:tr>
              <a:tr h="609600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772243">
                <a:tc gridSpan="5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학생의 전공과 연계되는 업무를 공고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633224"/>
                  </a:ext>
                </a:extLst>
              </a:tr>
              <a:tr h="1011718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직계가족회사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현장실습 불가능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368818" y="1377950"/>
            <a:ext cx="4673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 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방역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123" name="_x114755696" descr="EMB000027b80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63550"/>
            <a:ext cx="10821610" cy="74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3150" y="8217024"/>
            <a:ext cx="876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★ 의심증상</a:t>
            </a:r>
            <a:r>
              <a:rPr lang="en-US" altLang="ko-KR" sz="24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2400" b="1" dirty="0" err="1">
                <a:solidFill>
                  <a:srgbClr val="FF0000"/>
                </a:solidFill>
                <a:latin typeface="+mn-ea"/>
              </a:rPr>
              <a:t>자가격리</a:t>
            </a: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 발생 시 ★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ko-KR" altLang="en-US" sz="2000" dirty="0" err="1" smtClean="0">
                <a:latin typeface="+mn-ea"/>
              </a:rPr>
              <a:t>실습기관</a:t>
            </a:r>
            <a:r>
              <a:rPr lang="ko-KR" altLang="en-US" sz="2000" dirty="0" smtClean="0">
                <a:latin typeface="+mn-ea"/>
              </a:rPr>
              <a:t> 담당선생님과 연락하여 재택근무 가능 여부 확인</a:t>
            </a:r>
            <a:endParaRPr lang="en-US" altLang="ko-KR" sz="2000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 smtClean="0">
                <a:latin typeface="+mn-ea"/>
              </a:rPr>
              <a:t>▶ </a:t>
            </a:r>
            <a:r>
              <a:rPr lang="en-US" altLang="ko-KR" sz="2000" dirty="0" err="1" smtClean="0">
                <a:latin typeface="+mn-ea"/>
              </a:rPr>
              <a:t>현장실습지원센터</a:t>
            </a:r>
            <a:r>
              <a:rPr lang="ko-KR" altLang="en-US" sz="2000" dirty="0" smtClean="0">
                <a:latin typeface="+mn-ea"/>
              </a:rPr>
              <a:t>로</a:t>
            </a:r>
            <a:r>
              <a:rPr lang="en-US" altLang="ko-KR" sz="2000" dirty="0" smtClean="0">
                <a:latin typeface="+mn-ea"/>
              </a:rPr>
              <a:t> </a:t>
            </a:r>
            <a:r>
              <a:rPr lang="en-US" altLang="ko-KR" sz="2000" dirty="0" err="1" smtClean="0">
                <a:latin typeface="+mn-ea"/>
              </a:rPr>
              <a:t>연락</a:t>
            </a:r>
            <a:r>
              <a:rPr lang="ko-KR" altLang="en-US" sz="2000" dirty="0" smtClean="0">
                <a:latin typeface="+mn-ea"/>
              </a:rPr>
              <a:t>주세요</a:t>
            </a:r>
            <a:r>
              <a:rPr lang="en-US" altLang="ko-KR" sz="2000" dirty="0" smtClean="0">
                <a:latin typeface="+mn-ea"/>
              </a:rPr>
              <a:t>(</a:t>
            </a:r>
            <a:r>
              <a:rPr lang="en-US" altLang="ko-KR" sz="2000" dirty="0">
                <a:latin typeface="+mn-ea"/>
              </a:rPr>
              <a:t>041-660-1596</a:t>
            </a:r>
            <a:r>
              <a:rPr lang="en-US" altLang="ko-KR" sz="2000" dirty="0" smtClean="0">
                <a:latin typeface="+mn-ea"/>
              </a:rPr>
              <a:t>)</a:t>
            </a:r>
            <a:endParaRPr lang="ko-KR" altLang="en-US" sz="2000" dirty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1)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학기 선택 조회 후 작성한 일지 확인 후 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ko-KR" altLang="en-US" sz="2400" b="1" dirty="0" smtClean="0">
                <a:latin typeface="+mn-ea"/>
              </a:rPr>
              <a:t> 후 꼭 저장 클릭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 (</a:t>
            </a:r>
            <a:r>
              <a:rPr lang="ko-KR" altLang="en-US" sz="2400" b="1" dirty="0" smtClean="0">
                <a:latin typeface="+mn-ea"/>
              </a:rPr>
              <a:t>작성 된 일지만 승인 부탁드립니다</a:t>
            </a:r>
            <a:r>
              <a:rPr lang="en-US" altLang="ko-KR" sz="2400" b="1" dirty="0" smtClean="0">
                <a:latin typeface="+mn-ea"/>
              </a:rPr>
              <a:t>.)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4079360"/>
            <a:ext cx="15439951" cy="613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2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실습지도일지작성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신규 후 작성</a:t>
            </a:r>
            <a:r>
              <a:rPr lang="en-US" altLang="ko-KR" sz="2400" b="1" dirty="0" smtClean="0">
                <a:latin typeface="+mn-ea"/>
              </a:rPr>
              <a:t>(2</a:t>
            </a:r>
            <a:r>
              <a:rPr lang="ko-KR" altLang="en-US" sz="2400" b="1" dirty="0" smtClean="0">
                <a:latin typeface="+mn-ea"/>
              </a:rPr>
              <a:t>회 이상 방문 시 꼭 신규로 작성하셔야 이전 </a:t>
            </a:r>
            <a:r>
              <a:rPr lang="ko-KR" altLang="en-US" sz="2400" b="1" dirty="0" err="1" smtClean="0">
                <a:latin typeface="+mn-ea"/>
              </a:rPr>
              <a:t>방문지도가</a:t>
            </a:r>
            <a:r>
              <a:rPr lang="ko-KR" altLang="en-US" sz="2400" b="1" dirty="0" smtClean="0">
                <a:latin typeface="+mn-ea"/>
              </a:rPr>
              <a:t> 사라지지 않습니다</a:t>
            </a:r>
            <a:r>
              <a:rPr lang="en-US" altLang="ko-KR" sz="2400" b="1" dirty="0" smtClean="0">
                <a:latin typeface="+mn-ea"/>
              </a:rPr>
              <a:t>.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사진 첨부 후 원본영수증과 증빙자료 원본 제출 부탁드립니다</a:t>
            </a:r>
            <a:r>
              <a:rPr lang="en-US" altLang="ko-KR" sz="2400" b="1" dirty="0" smtClean="0">
                <a:latin typeface="+mn-ea"/>
              </a:rPr>
              <a:t>.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69" y="3948189"/>
            <a:ext cx="13182600" cy="746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965</Words>
  <Application>Microsoft Office PowerPoint</Application>
  <PresentationFormat>사용자 지정</PresentationFormat>
  <Paragraphs>178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64</cp:revision>
  <dcterms:created xsi:type="dcterms:W3CDTF">2022-08-10T05:57:48Z</dcterms:created>
  <dcterms:modified xsi:type="dcterms:W3CDTF">2022-12-27T07:47:33Z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